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76" r:id="rId7"/>
    <p:sldId id="30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94" r:id="rId17"/>
    <p:sldId id="293" r:id="rId18"/>
    <p:sldId id="305" r:id="rId19"/>
    <p:sldId id="295" r:id="rId20"/>
    <p:sldId id="296" r:id="rId21"/>
    <p:sldId id="297" r:id="rId22"/>
    <p:sldId id="280" r:id="rId23"/>
    <p:sldId id="299" r:id="rId24"/>
    <p:sldId id="301" r:id="rId25"/>
    <p:sldId id="30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80.png"/><Relationship Id="rId26" Type="http://schemas.openxmlformats.org/officeDocument/2006/relationships/image" Target="../media/image89.png"/><Relationship Id="rId3" Type="http://schemas.openxmlformats.org/officeDocument/2006/relationships/image" Target="../media/image24.png"/><Relationship Id="rId21" Type="http://schemas.openxmlformats.org/officeDocument/2006/relationships/image" Target="../media/image84.png"/><Relationship Id="rId34" Type="http://schemas.openxmlformats.org/officeDocument/2006/relationships/image" Target="../media/image73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72.png"/><Relationship Id="rId2" Type="http://schemas.openxmlformats.org/officeDocument/2006/relationships/image" Target="../media/image23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7.png"/><Relationship Id="rId32" Type="http://schemas.openxmlformats.org/officeDocument/2006/relationships/image" Target="../media/image71.png"/><Relationship Id="rId15" Type="http://schemas.openxmlformats.org/officeDocument/2006/relationships/image" Target="../media/image78.png"/><Relationship Id="rId23" Type="http://schemas.openxmlformats.org/officeDocument/2006/relationships/image" Target="../media/image690.png"/><Relationship Id="rId28" Type="http://schemas.openxmlformats.org/officeDocument/2006/relationships/image" Target="../media/image91.png"/><Relationship Id="rId36" Type="http://schemas.openxmlformats.org/officeDocument/2006/relationships/image" Target="../media/image75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860.png"/><Relationship Id="rId18" Type="http://schemas.openxmlformats.org/officeDocument/2006/relationships/image" Target="../media/image103.png"/><Relationship Id="rId7" Type="http://schemas.openxmlformats.org/officeDocument/2006/relationships/image" Target="../media/image115.png"/><Relationship Id="rId12" Type="http://schemas.openxmlformats.org/officeDocument/2006/relationships/image" Target="../media/image810.png"/><Relationship Id="rId17" Type="http://schemas.openxmlformats.org/officeDocument/2006/relationships/image" Target="../media/image100.png"/><Relationship Id="rId2" Type="http://schemas.openxmlformats.org/officeDocument/2006/relationships/image" Target="../media/image25.jp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740.png"/><Relationship Id="rId15" Type="http://schemas.openxmlformats.org/officeDocument/2006/relationships/image" Target="../media/image111.png"/><Relationship Id="rId10" Type="http://schemas.openxmlformats.org/officeDocument/2006/relationships/image" Target="../media/image730.png"/><Relationship Id="rId9" Type="http://schemas.openxmlformats.org/officeDocument/2006/relationships/image" Target="../media/image720.png"/><Relationship Id="rId1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5.png"/><Relationship Id="rId5" Type="http://schemas.openxmlformats.org/officeDocument/2006/relationships/image" Target="../media/image27.jpeg"/><Relationship Id="rId10" Type="http://schemas.openxmlformats.org/officeDocument/2006/relationships/image" Target="../media/image134.png"/><Relationship Id="rId4" Type="http://schemas.openxmlformats.org/officeDocument/2006/relationships/image" Target="../media/image26.png"/><Relationship Id="rId9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13" Type="http://schemas.openxmlformats.org/officeDocument/2006/relationships/image" Target="../media/image144.png"/><Relationship Id="rId3" Type="http://schemas.openxmlformats.org/officeDocument/2006/relationships/image" Target="../media/image26.png"/><Relationship Id="rId7" Type="http://schemas.openxmlformats.org/officeDocument/2006/relationships/image" Target="../media/image132.png"/><Relationship Id="rId12" Type="http://schemas.openxmlformats.org/officeDocument/2006/relationships/image" Target="../media/image143.png"/><Relationship Id="rId2" Type="http://schemas.openxmlformats.org/officeDocument/2006/relationships/image" Target="../media/image125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19.png"/><Relationship Id="rId5" Type="http://schemas.openxmlformats.org/officeDocument/2006/relationships/image" Target="../media/image129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27.jpeg"/><Relationship Id="rId9" Type="http://schemas.openxmlformats.org/officeDocument/2006/relationships/image" Target="../media/image1130.png"/><Relationship Id="rId1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3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47.png"/><Relationship Id="rId3" Type="http://schemas.openxmlformats.org/officeDocument/2006/relationships/image" Target="../media/image127.png"/><Relationship Id="rId7" Type="http://schemas.openxmlformats.org/officeDocument/2006/relationships/image" Target="../media/image128.png"/><Relationship Id="rId12" Type="http://schemas.openxmlformats.org/officeDocument/2006/relationships/image" Target="../media/image142.png"/><Relationship Id="rId17" Type="http://schemas.openxmlformats.org/officeDocument/2006/relationships/image" Target="../media/image140.png"/><Relationship Id="rId2" Type="http://schemas.openxmlformats.org/officeDocument/2006/relationships/image" Target="../media/image260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57.png"/><Relationship Id="rId5" Type="http://schemas.openxmlformats.org/officeDocument/2006/relationships/image" Target="../media/image29.png"/><Relationship Id="rId15" Type="http://schemas.openxmlformats.org/officeDocument/2006/relationships/image" Target="../media/image138.png"/><Relationship Id="rId4" Type="http://schemas.openxmlformats.org/officeDocument/2006/relationships/image" Target="../media/image28.png"/><Relationship Id="rId1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55.png"/><Relationship Id="rId18" Type="http://schemas.openxmlformats.org/officeDocument/2006/relationships/image" Target="../media/image166.png"/><Relationship Id="rId26" Type="http://schemas.openxmlformats.org/officeDocument/2006/relationships/image" Target="../media/image153.png"/><Relationship Id="rId3" Type="http://schemas.openxmlformats.org/officeDocument/2006/relationships/image" Target="../media/image148.png"/><Relationship Id="rId21" Type="http://schemas.openxmlformats.org/officeDocument/2006/relationships/image" Target="../media/image177.png"/><Relationship Id="rId7" Type="http://schemas.openxmlformats.org/officeDocument/2006/relationships/image" Target="../media/image163.png"/><Relationship Id="rId12" Type="http://schemas.openxmlformats.org/officeDocument/2006/relationships/image" Target="../media/image154.png"/><Relationship Id="rId17" Type="http://schemas.openxmlformats.org/officeDocument/2006/relationships/image" Target="../media/image161.png"/><Relationship Id="rId25" Type="http://schemas.openxmlformats.org/officeDocument/2006/relationships/image" Target="../media/image181.png"/><Relationship Id="rId2" Type="http://schemas.openxmlformats.org/officeDocument/2006/relationships/image" Target="../media/image30.png"/><Relationship Id="rId16" Type="http://schemas.openxmlformats.org/officeDocument/2006/relationships/image" Target="../media/image15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51.png"/><Relationship Id="rId24" Type="http://schemas.openxmlformats.org/officeDocument/2006/relationships/image" Target="../media/image180.png"/><Relationship Id="rId5" Type="http://schemas.openxmlformats.org/officeDocument/2006/relationships/image" Target="../media/image29.png"/><Relationship Id="rId15" Type="http://schemas.openxmlformats.org/officeDocument/2006/relationships/image" Target="../media/image158.png"/><Relationship Id="rId23" Type="http://schemas.openxmlformats.org/officeDocument/2006/relationships/image" Target="../media/image179.png"/><Relationship Id="rId10" Type="http://schemas.openxmlformats.org/officeDocument/2006/relationships/image" Target="../media/image149.png"/><Relationship Id="rId19" Type="http://schemas.openxmlformats.org/officeDocument/2006/relationships/image" Target="../media/image175.png"/><Relationship Id="rId4" Type="http://schemas.openxmlformats.org/officeDocument/2006/relationships/image" Target="../media/image28.png"/><Relationship Id="rId9" Type="http://schemas.openxmlformats.org/officeDocument/2006/relationships/image" Target="../media/image165.png"/><Relationship Id="rId14" Type="http://schemas.openxmlformats.org/officeDocument/2006/relationships/image" Target="../media/image156.png"/><Relationship Id="rId22" Type="http://schemas.openxmlformats.org/officeDocument/2006/relationships/image" Target="../media/image178.png"/><Relationship Id="rId27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85.png"/><Relationship Id="rId21" Type="http://schemas.openxmlformats.org/officeDocument/2006/relationships/image" Target="../media/image188.png"/><Relationship Id="rId7" Type="http://schemas.openxmlformats.org/officeDocument/2006/relationships/image" Target="../media/image340.png"/><Relationship Id="rId12" Type="http://schemas.openxmlformats.org/officeDocument/2006/relationships/image" Target="../media/image172.png"/><Relationship Id="rId17" Type="http://schemas.openxmlformats.org/officeDocument/2006/relationships/image" Target="../media/image184.png"/><Relationship Id="rId2" Type="http://schemas.openxmlformats.org/officeDocument/2006/relationships/image" Target="../media/image290.png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171.png"/><Relationship Id="rId5" Type="http://schemas.openxmlformats.org/officeDocument/2006/relationships/image" Target="../media/image320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10" Type="http://schemas.openxmlformats.org/officeDocument/2006/relationships/image" Target="../media/image170.png"/><Relationship Id="rId19" Type="http://schemas.openxmlformats.org/officeDocument/2006/relationships/image" Target="../media/image186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85" y="1953491"/>
            <a:ext cx="8405115" cy="1143000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05" y="151656"/>
            <a:ext cx="372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উন্নতি কোণ</a:t>
            </a:r>
            <a:r>
              <a:rPr lang="en-US" sz="3200" b="1" dirty="0"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33900" y="813376"/>
            <a:ext cx="3695700" cy="162502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09600" y="914400"/>
            <a:ext cx="3924300" cy="15240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82336" y="2438400"/>
            <a:ext cx="7848600" cy="369332"/>
            <a:chOff x="682336" y="2438400"/>
            <a:chExt cx="7848600" cy="36933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82336" y="2438400"/>
              <a:ext cx="78486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8851" y="2438400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37988" y="2438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33900" y="238954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3963" y="63233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6144" y="8133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Q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7142" y="736431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286" y="740059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20524" y="304800"/>
            <a:ext cx="765206" cy="3962400"/>
            <a:chOff x="4220524" y="304800"/>
            <a:chExt cx="765206" cy="3962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33900" y="304800"/>
              <a:ext cx="15096" cy="3962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20524" y="44404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16718" y="3766066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D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81200" y="358140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357122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0204" y="364816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8846" y="35712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704" y="4267200"/>
            <a:ext cx="890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ভূ-রেখা ও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CD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উলম্ব রেখা পস্পরকে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বিন্দুতে ছেদ করেছে।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704" y="4617937"/>
            <a:ext cx="883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P, Q, R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চারটি ভিন্ন বিন্দু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945" y="4966855"/>
            <a:ext cx="869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COBP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একই উলম্বতল নির্দেশ করে।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704" y="5324702"/>
            <a:ext cx="883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অনুরূপ ভাবে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COAQ, AODR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DOBS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এরা প্রত্যেকে একেকটি উলম্বতল নির্দেশ করে।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1705" y="5821993"/>
            <a:ext cx="874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বিন্দু এবং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Q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বিন্দু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ভূ-রেখা বা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রেখার উপরের দিকে বা উপরের ভাগে অবস্থিত।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4036" y="6222103"/>
            <a:ext cx="882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এবার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O,Q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যোগ করা হলো।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10" grpId="0"/>
      <p:bldP spid="11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151656"/>
            <a:ext cx="864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উন্নতি কোণ</a:t>
            </a:r>
            <a:r>
              <a:rPr lang="en-US" sz="3200" b="1" dirty="0"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4223" y="834855"/>
            <a:ext cx="6621654" cy="2865950"/>
            <a:chOff x="609600" y="304800"/>
            <a:chExt cx="7921336" cy="3962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533900" y="813376"/>
              <a:ext cx="3695700" cy="16250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09600" y="914400"/>
              <a:ext cx="3924300" cy="15240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682336" y="2438400"/>
              <a:ext cx="7848600" cy="369332"/>
              <a:chOff x="682336" y="2438400"/>
              <a:chExt cx="7848600" cy="369332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682336" y="2438400"/>
                <a:ext cx="7848600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98851" y="2438400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37988" y="24384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533900" y="2389542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3963" y="632337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7188" y="5800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Q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1152" y="652789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2450" y="652789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220524" y="304800"/>
              <a:ext cx="765206" cy="3962400"/>
              <a:chOff x="4220524" y="304800"/>
              <a:chExt cx="765206" cy="39624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533900" y="304800"/>
                <a:ext cx="15096" cy="3962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220524" y="444043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16718" y="3766066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981200" y="3581400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0" y="3571220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0204" y="364816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R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38846" y="35712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S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7005" y="4278538"/>
            <a:ext cx="88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তাহলে আমরা বলব, 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POB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P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উন্নতি কোণ।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005" y="5158479"/>
            <a:ext cx="878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উত্তরঃ অনুরূপ ভাবে,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Q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 করার ফলে , 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QOA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Q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উন্নতি কোণ।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005" y="4740203"/>
            <a:ext cx="856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প্রশ্নঃ বলতো,অনুরূপ ভাবে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O, Q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 করার ফলে কি হলো?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150" y="5980807"/>
            <a:ext cx="884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বিঃদ্রঃ মনে রাখবে,তোমরা যদি কোনো বিন্দুর উন্নতি কোণ পেতে চাও তবে  সেই বিন্দুটি ভূ-রেখার উপরি ভাগে স্থাপন করতে হবে।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5284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উন্নতি কোণ</a:t>
            </a:r>
            <a:r>
              <a:rPr lang="en-US" sz="2800" b="1" dirty="0"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ভূতলের উপরের কোন বিন্দু ভূমির সমান্তরাল রেখার সাথে যে কোণ উৎপন্ন করে তাকে উন্নতি কোণ বলে। যেমন,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09202" y="1803870"/>
            <a:ext cx="5788749" cy="2805909"/>
            <a:chOff x="1709202" y="1803870"/>
            <a:chExt cx="5788749" cy="2805909"/>
          </a:xfrm>
        </p:grpSpPr>
        <p:sp>
          <p:nvSpPr>
            <p:cNvPr id="18" name="TextBox 17"/>
            <p:cNvSpPr txBox="1"/>
            <p:nvPr/>
          </p:nvSpPr>
          <p:spPr>
            <a:xfrm>
              <a:off x="4481481" y="328666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09202" y="1803870"/>
              <a:ext cx="5788749" cy="2805909"/>
              <a:chOff x="602387" y="408342"/>
              <a:chExt cx="7921336" cy="39624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02387" y="408342"/>
                <a:ext cx="7921336" cy="3962400"/>
                <a:chOff x="609600" y="304800"/>
                <a:chExt cx="7921336" cy="3962400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4533900" y="813376"/>
                  <a:ext cx="3695700" cy="1625024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H="1" flipV="1">
                  <a:off x="609600" y="914400"/>
                  <a:ext cx="3924300" cy="1524000"/>
                </a:xfrm>
                <a:prstGeom prst="straightConnector1">
                  <a:avLst/>
                </a:prstGeom>
                <a:ln w="28575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Group 26"/>
                <p:cNvGrpSpPr/>
                <p:nvPr/>
              </p:nvGrpSpPr>
              <p:grpSpPr>
                <a:xfrm>
                  <a:off x="682336" y="2438400"/>
                  <a:ext cx="7848600" cy="369332"/>
                  <a:chOff x="682336" y="2438400"/>
                  <a:chExt cx="7848600" cy="369332"/>
                </a:xfrm>
              </p:grpSpPr>
              <p:cxnSp>
                <p:nvCxnSpPr>
                  <p:cNvPr id="4" name="Straight Arrow Connector 3"/>
                  <p:cNvCxnSpPr/>
                  <p:nvPr/>
                </p:nvCxnSpPr>
                <p:spPr>
                  <a:xfrm>
                    <a:off x="682336" y="2438400"/>
                    <a:ext cx="7848600" cy="0"/>
                  </a:xfrm>
                  <a:prstGeom prst="straightConnector1">
                    <a:avLst/>
                  </a:prstGeom>
                  <a:ln w="28575">
                    <a:solidFill>
                      <a:srgbClr val="00B05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898851" y="2438400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A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837988" y="2438400"/>
                    <a:ext cx="3465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B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7506913" y="512809"/>
                  <a:ext cx="522505" cy="521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NikoshBAN" pitchFamily="2" charset="0"/>
                      <a:cs typeface="NikoshBAN" pitchFamily="2" charset="0"/>
                    </a:rPr>
                    <a:t>N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192823" y="723777"/>
                  <a:ext cx="575150" cy="5215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NikoshBAN" pitchFamily="2" charset="0"/>
                      <a:cs typeface="NikoshBAN" pitchFamily="2" charset="0"/>
                    </a:rPr>
                    <a:t>M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328427" y="646833"/>
                  <a:ext cx="348565" cy="738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052400" y="646833"/>
                  <a:ext cx="28084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4044101" y="304800"/>
                  <a:ext cx="941629" cy="3962400"/>
                  <a:chOff x="4044101" y="304800"/>
                  <a:chExt cx="941629" cy="3962400"/>
                </a:xfrm>
              </p:grpSpPr>
              <p:cxnSp>
                <p:nvCxnSpPr>
                  <p:cNvPr id="5" name="Straight Arrow Connector 4"/>
                  <p:cNvCxnSpPr/>
                  <p:nvPr/>
                </p:nvCxnSpPr>
                <p:spPr>
                  <a:xfrm>
                    <a:off x="4533900" y="304800"/>
                    <a:ext cx="15096" cy="39624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044101" y="583133"/>
                    <a:ext cx="357791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C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616718" y="3766066"/>
                    <a:ext cx="3690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D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25" name="TextBox 24"/>
                <p:cNvSpPr txBox="1"/>
                <p:nvPr/>
              </p:nvSpPr>
              <p:spPr>
                <a:xfrm>
                  <a:off x="1981200" y="3581400"/>
                  <a:ext cx="2808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858000" y="3571220"/>
                  <a:ext cx="2808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620204" y="3648164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R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138846" y="357122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04800" y="478592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MOA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M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উন্নতি কোণ এবং 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NOB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bn-BD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N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উন্নতি কোণ।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151656"/>
            <a:ext cx="864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অবনতি কোণ</a:t>
            </a:r>
            <a:r>
              <a:rPr lang="en-US" sz="3200" b="1" dirty="0"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33900" y="2438400"/>
            <a:ext cx="2776628" cy="169699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76400" y="2438400"/>
            <a:ext cx="2872596" cy="167416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82336" y="2438400"/>
            <a:ext cx="7848600" cy="369332"/>
            <a:chOff x="682336" y="2438400"/>
            <a:chExt cx="7848600" cy="36933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82336" y="2438400"/>
              <a:ext cx="78486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8851" y="2438400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37988" y="2438400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31070" y="210133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3963" y="63233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6144" y="8133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Q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7142" y="736431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286" y="740059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20524" y="304800"/>
            <a:ext cx="765206" cy="3962400"/>
            <a:chOff x="4220524" y="304800"/>
            <a:chExt cx="765206" cy="39624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33900" y="304800"/>
              <a:ext cx="15096" cy="3962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220524" y="444043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16718" y="3766066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D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62200" y="3286899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357122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4012" y="348632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8846" y="35712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150" y="4267200"/>
            <a:ext cx="89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ভূ-রেখা ও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CD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উলম্ব রেখা পস্পরকে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বিন্দুতে ছেদ করেছে।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1704" y="4617937"/>
            <a:ext cx="883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P, Q, R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চারটি ভিন্ন বিন্দু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3149" y="4966855"/>
            <a:ext cx="868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COBP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একই উলম্বতল নির্দেশ করে।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704" y="5324702"/>
            <a:ext cx="883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অনুরূপ ভাবে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COAQ, AODR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DOBS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এরা প্রত্যেকে একেকটি উলম্বতল নির্দেশ করে।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869" y="5663256"/>
            <a:ext cx="875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বিন্দু এবং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বিন্দু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ভূ-রেখা বা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রেখার নিচের দিকে বা নিচের ভাগে অবস্থিত।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8869" y="6024288"/>
            <a:ext cx="882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এবার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O, S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O,R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যোগ করা হলো।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10" grpId="0"/>
      <p:bldP spid="11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151656"/>
            <a:ext cx="864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অবনতি কোণ</a:t>
            </a:r>
            <a:r>
              <a:rPr lang="en-US" sz="3200" b="1" dirty="0"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4749" y="928040"/>
            <a:ext cx="6424674" cy="3266420"/>
            <a:chOff x="917286" y="304800"/>
            <a:chExt cx="7046835" cy="414968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533900" y="2438400"/>
              <a:ext cx="3304088" cy="201608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620204" y="2438400"/>
              <a:ext cx="2913697" cy="178525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448362" y="2438400"/>
              <a:ext cx="6249203" cy="422134"/>
              <a:chOff x="1448362" y="2438400"/>
              <a:chExt cx="6249203" cy="422134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448362" y="2438400"/>
                <a:ext cx="6249203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719446" y="2491202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35640" y="2438400"/>
                <a:ext cx="3465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578314" y="2015469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3963" y="632337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P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6144" y="81337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Q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7142" y="736431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7286" y="740059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220524" y="304800"/>
              <a:ext cx="765206" cy="3962400"/>
              <a:chOff x="4220524" y="304800"/>
              <a:chExt cx="765206" cy="39624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533900" y="304800"/>
                <a:ext cx="15096" cy="3962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220524" y="444043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16718" y="3766066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21623" y="3386554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49050" y="3446444"/>
              <a:ext cx="2808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.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0204" y="364816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R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38846" y="357122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S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87910" y="4220603"/>
            <a:ext cx="88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তাহলে আমরা বলব, 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SOB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b="1" dirty="0">
                <a:latin typeface="NikoshBAN" pitchFamily="2" charset="0"/>
                <a:ea typeface="Cambria Math"/>
                <a:cs typeface="NikoshBAN" pitchFamily="2" charset="0"/>
              </a:rPr>
              <a:t>S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অবনতি কোণ।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50" y="5162375"/>
            <a:ext cx="878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 করলে, 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1600" b="1" dirty="0" smtClean="0">
                <a:latin typeface="NikoshBAN" pitchFamily="2" charset="0"/>
                <a:ea typeface="Cambria Math"/>
                <a:cs typeface="NikoshBAN" pitchFamily="2" charset="0"/>
              </a:rPr>
              <a:t>ROA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b="1" dirty="0">
                <a:latin typeface="NikoshBAN" pitchFamily="2" charset="0"/>
                <a:ea typeface="Cambria Math"/>
                <a:cs typeface="NikoshBAN" pitchFamily="2" charset="0"/>
              </a:rPr>
              <a:t>R</a:t>
            </a:r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অবনতি কোণ।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50" y="4700710"/>
            <a:ext cx="856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প্রশ্নঃ বলতো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O,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যোগ করার  ফলে কি হলো?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150" y="5647393"/>
            <a:ext cx="884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বিঃদ্রঃ মনে রাখবে,তোমরা যদি কোনো বিন্দুর অবনতি কোণ পেতে চাও তবে  সেই বিন্দুটি ভূ-রেখার নিচের দিকে বা নিচের ভাগে স্থাপন করতে হবে।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151656"/>
            <a:ext cx="8840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অবনতি কোণ</a:t>
            </a:r>
            <a:r>
              <a:rPr lang="en-US" sz="3200" b="1" dirty="0" smtClean="0"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3200" b="1" dirty="0" smtClean="0">
                <a:latin typeface="NikoshBAN" pitchFamily="2" charset="0"/>
                <a:ea typeface="Cambria Math"/>
                <a:cs typeface="NikoshBAN" pitchFamily="2" charset="0"/>
              </a:rPr>
              <a:t> ভূতলের সমান্তরাল রেখার নিচের কোন বিন্দু ভূ-রেখার সাথে যে কোণ উৎপন্ন করে তাকে অবনতি কোণ বলে। যেমন,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6647" y="1608100"/>
            <a:ext cx="5928068" cy="3010832"/>
            <a:chOff x="656998" y="240138"/>
            <a:chExt cx="7848600" cy="4149689"/>
          </a:xfrm>
        </p:grpSpPr>
        <p:sp>
          <p:nvSpPr>
            <p:cNvPr id="18" name="TextBox 17"/>
            <p:cNvSpPr txBox="1"/>
            <p:nvPr/>
          </p:nvSpPr>
          <p:spPr>
            <a:xfrm>
              <a:off x="4578314" y="189580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56998" y="240138"/>
              <a:ext cx="7848600" cy="4149689"/>
              <a:chOff x="682336" y="304800"/>
              <a:chExt cx="7848600" cy="414968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4533900" y="2438400"/>
                <a:ext cx="3304088" cy="2016089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1620204" y="2438400"/>
                <a:ext cx="2913697" cy="1785257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/>
              <p:cNvGrpSpPr/>
              <p:nvPr/>
            </p:nvGrpSpPr>
            <p:grpSpPr>
              <a:xfrm>
                <a:off x="682336" y="2438400"/>
                <a:ext cx="7848600" cy="369332"/>
                <a:chOff x="682336" y="2438400"/>
                <a:chExt cx="7848600" cy="369332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682336" y="2438400"/>
                  <a:ext cx="78486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898851" y="2438400"/>
                  <a:ext cx="352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NikoshBAN" pitchFamily="2" charset="0"/>
                      <a:cs typeface="NikoshBAN" pitchFamily="2" charset="0"/>
                    </a:rPr>
                    <a:t>A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837988" y="2438400"/>
                  <a:ext cx="346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NikoshBAN" pitchFamily="2" charset="0"/>
                      <a:cs typeface="NikoshBAN" pitchFamily="2" charset="0"/>
                    </a:rPr>
                    <a:t>B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7623963" y="632337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76144" y="813375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Q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57142" y="736431"/>
                <a:ext cx="280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7286" y="740059"/>
                <a:ext cx="280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101233" y="304800"/>
                <a:ext cx="884497" cy="3962400"/>
                <a:chOff x="4101233" y="304800"/>
                <a:chExt cx="884497" cy="396240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4533900" y="304800"/>
                  <a:ext cx="15096" cy="39624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4101233" y="444044"/>
                  <a:ext cx="3577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NikoshBAN" pitchFamily="2" charset="0"/>
                      <a:cs typeface="NikoshBAN" pitchFamily="2" charset="0"/>
                    </a:rPr>
                    <a:t>C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616718" y="3766066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NikoshBAN" pitchFamily="2" charset="0"/>
                      <a:cs typeface="NikoshBAN" pitchFamily="2" charset="0"/>
                    </a:rPr>
                    <a:t>D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2081174" y="3309610"/>
                <a:ext cx="28084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38782" y="3491203"/>
                <a:ext cx="28084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20204" y="3648164"/>
                <a:ext cx="460970" cy="509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E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138846" y="3571220"/>
                <a:ext cx="454605" cy="509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F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15512" y="4999634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EOA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sz="2000" b="1" dirty="0">
                <a:latin typeface="NikoshBAN" pitchFamily="2" charset="0"/>
                <a:ea typeface="Cambria Math"/>
                <a:cs typeface="NikoshBAN" pitchFamily="2" charset="0"/>
              </a:rPr>
              <a:t>E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অবনতি কোণ এবং 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∠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FOB</a:t>
            </a:r>
            <a:r>
              <a:rPr lang="en-US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হলো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O</a:t>
            </a:r>
            <a:r>
              <a:rPr lang="bn-BD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বিন্দুতে </a:t>
            </a:r>
            <a:r>
              <a:rPr lang="en-US" sz="2000" b="1" dirty="0">
                <a:latin typeface="NikoshBAN" pitchFamily="2" charset="0"/>
                <a:ea typeface="Cambria Math"/>
                <a:cs typeface="NikoshBAN" pitchFamily="2" charset="0"/>
              </a:rPr>
              <a:t>F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ea typeface="Cambria Math"/>
                <a:cs typeface="NikoshBAN" pitchFamily="2" charset="0"/>
              </a:rPr>
              <a:t>বিন্দুর অবনতি কোণ।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3" y="1496612"/>
            <a:ext cx="734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কাজের সমাধানঃ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6346" y="44252"/>
                <a:ext cx="7529944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en-US" sz="1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1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বই-১৭</a:t>
                </a:r>
                <a:r>
                  <a:rPr lang="en-US" sz="16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16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𝟔𝟒</m:t>
                    </m:r>
                  </m:oMath>
                </a14:m>
                <a:r>
                  <a:rPr lang="bn-BD" sz="16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মিটার লম্বা একটি খুঁটি ভেঙে গিয়ে সম্পূর্ণ বিচ্ছিন্ন না হয়ে ভূমির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উৎপন্ন করে। খুঁটিটির ভাঙা অংশের দৈর্ঘ্য নির্ণয় কর। </a:t>
                </a:r>
                <a:r>
                  <a:rPr lang="bn-BD" sz="1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:endParaRPr lang="en-US" sz="1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346" y="44252"/>
                <a:ext cx="7529944" cy="590354"/>
              </a:xfrm>
              <a:prstGeom prst="rect">
                <a:avLst/>
              </a:prstGeom>
              <a:blipFill rotWithShape="1">
                <a:blip r:embed="rId2"/>
                <a:stretch>
                  <a:fillRect l="-405" t="-5155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52400" y="356673"/>
            <a:ext cx="0" cy="62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375" y="2381165"/>
            <a:ext cx="288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বই-১৭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8514" y="2781275"/>
                <a:ext cx="7322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মনেকরি, খুটির শীর্ষ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পাদ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এবং খুটিটি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বিন্দুতে ভেঙ্গে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বিন্দুতে মাটি স্পর্শ করে এবং ভাঙ্গা অংশের দৈর্ঘ্য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OC=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মিটার।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4" y="2781275"/>
                <a:ext cx="732264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66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3182" y="3427606"/>
                <a:ext cx="701180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তাহলে,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∠OCB=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এবং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OB=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𝟔𝟒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bn-BD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3427606"/>
                <a:ext cx="7011807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695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484368" y="1862567"/>
            <a:ext cx="1716851" cy="3065939"/>
            <a:chOff x="7390751" y="1160292"/>
            <a:chExt cx="1716851" cy="3065939"/>
          </a:xfrm>
        </p:grpSpPr>
        <p:cxnSp>
          <p:nvCxnSpPr>
            <p:cNvPr id="14" name="Straight Connector 13"/>
            <p:cNvCxnSpPr>
              <a:endCxn id="12" idx="0"/>
            </p:cNvCxnSpPr>
            <p:nvPr/>
          </p:nvCxnSpPr>
          <p:spPr>
            <a:xfrm flipH="1">
              <a:off x="7813417" y="1176607"/>
              <a:ext cx="1" cy="147078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7390751" y="1160292"/>
              <a:ext cx="1716851" cy="3065939"/>
              <a:chOff x="7349734" y="1179900"/>
              <a:chExt cx="1716851" cy="3065939"/>
            </a:xfrm>
          </p:grpSpPr>
          <p:sp>
            <p:nvSpPr>
              <p:cNvPr id="12" name="Right Triangle 11"/>
              <p:cNvSpPr/>
              <p:nvPr/>
            </p:nvSpPr>
            <p:spPr>
              <a:xfrm>
                <a:off x="7772400" y="2667000"/>
                <a:ext cx="1066800" cy="1578839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56971" y="1179900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49734" y="3876507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708795" y="3876507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401787" y="260246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 rot="14320022" flipV="1">
                    <a:off x="7957999" y="2779245"/>
                    <a:ext cx="4898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oMath>
                      </m:oMathPara>
                    </a14:m>
                    <a:endParaRPr lang="en-US" sz="2000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4320022" flipV="1">
                    <a:off x="7957999" y="2779245"/>
                    <a:ext cx="489851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0" name="TextBox 29"/>
          <p:cNvSpPr txBox="1"/>
          <p:nvPr/>
        </p:nvSpPr>
        <p:spPr>
          <a:xfrm>
            <a:off x="173182" y="3826128"/>
            <a:ext cx="699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এখন, সমকোণী </a:t>
            </a:r>
            <a:r>
              <a:rPr lang="en-US" b="1" dirty="0" smtClean="0">
                <a:latin typeface="Cambria Math"/>
                <a:ea typeface="Cambria Math"/>
                <a:cs typeface="NikoshBAN" pitchFamily="2" charset="0"/>
              </a:rPr>
              <a:t>△OBC </a:t>
            </a:r>
            <a:r>
              <a:rPr lang="bn-BD" b="1" dirty="0" smtClean="0">
                <a:latin typeface="Cambria Math"/>
                <a:ea typeface="Cambria Math"/>
                <a:cs typeface="NikoshBAN" pitchFamily="2" charset="0"/>
              </a:rPr>
              <a:t>থেকে পাই,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473" y="4242526"/>
                <a:ext cx="33320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𝒔𝒊𝒏</m:t>
                        </m:r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𝑶𝑩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𝑶𝑪</m:t>
                        </m:r>
                      </m:den>
                    </m:f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4242526"/>
                <a:ext cx="3332018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64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5473" y="4730770"/>
                <a:ext cx="3332018" cy="53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𝟔𝟒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3" y="4730770"/>
                <a:ext cx="3332018" cy="537840"/>
              </a:xfrm>
              <a:prstGeom prst="rect">
                <a:avLst/>
              </a:prstGeom>
              <a:blipFill rotWithShape="1">
                <a:blip r:embed="rId7"/>
                <a:stretch>
                  <a:fillRect l="-16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95632" y="5987848"/>
                <a:ext cx="36620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𝟑𝟒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মিটার(প্রায়)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Ans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32" y="5987848"/>
                <a:ext cx="3662021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33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95632" y="5267543"/>
                <a:ext cx="347552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𝟏𝟐𝟖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𝟕𝟑𝟐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32" y="5267543"/>
                <a:ext cx="3475522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1401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09487" y="4683839"/>
                <a:ext cx="2956762" cy="53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000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𝟏𝟐𝟖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𝟕𝟑𝟐</m:t>
                        </m:r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87" y="4683839"/>
                <a:ext cx="2956762" cy="537006"/>
              </a:xfrm>
              <a:prstGeom prst="rect">
                <a:avLst/>
              </a:prstGeom>
              <a:blipFill rotWithShape="1">
                <a:blip r:embed="rId10"/>
                <a:stretch>
                  <a:fillRect l="-226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7037" y="6056768"/>
                <a:ext cx="3290454" cy="417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 +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𝟏𝟐𝟖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7" y="6056768"/>
                <a:ext cx="3290454" cy="417678"/>
              </a:xfrm>
              <a:prstGeom prst="rect">
                <a:avLst/>
              </a:prstGeom>
              <a:blipFill rotWithShape="1">
                <a:blip r:embed="rId11"/>
                <a:stretch>
                  <a:fillRect l="-1670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7819" y="5592419"/>
                <a:ext cx="3283526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𝟏𝟐𝟖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9" y="5592419"/>
                <a:ext cx="3283526" cy="395429"/>
              </a:xfrm>
              <a:prstGeom prst="rect">
                <a:avLst/>
              </a:prstGeom>
              <a:blipFill rotWithShape="1">
                <a:blip r:embed="rId12"/>
                <a:stretch>
                  <a:fillRect l="-1484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7891" y="5199221"/>
                <a:ext cx="3289600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NikoshBAN" pitchFamily="2" charset="0"/>
                      </a:rPr>
                      <m:t>𝟏𝟐𝟖</m:t>
                    </m:r>
                    <m:r>
                      <a:rPr lang="en-US" b="1" i="1" dirty="0"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b="1" i="1" dirty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dirty="0"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1" y="5199221"/>
                <a:ext cx="3289600" cy="395429"/>
              </a:xfrm>
              <a:prstGeom prst="rect">
                <a:avLst/>
              </a:prstGeom>
              <a:blipFill rotWithShape="1">
                <a:blip r:embed="rId13"/>
                <a:stretch>
                  <a:fillRect l="-167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505200" y="4242526"/>
            <a:ext cx="10391" cy="23899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95632" y="4187191"/>
                <a:ext cx="2798618" cy="550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𝟏𝟐𝟖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32" y="4187191"/>
                <a:ext cx="2798618" cy="550985"/>
              </a:xfrm>
              <a:prstGeom prst="rect">
                <a:avLst/>
              </a:prstGeom>
              <a:blipFill rotWithShape="1">
                <a:blip r:embed="rId14"/>
                <a:stretch>
                  <a:fillRect l="-2174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64242" y="4576790"/>
                <a:ext cx="6238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242" y="4576790"/>
                <a:ext cx="623824" cy="3755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7208652" y="3939445"/>
                <a:ext cx="92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208652" y="3939445"/>
                <a:ext cx="922047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3196226">
                <a:off x="8181892" y="3985197"/>
                <a:ext cx="9920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C000"/>
                        </a:solidFill>
                        <a:latin typeface="Cambria Math"/>
                      </a:rPr>
                      <m:t>𝟑𝟒</m:t>
                    </m:r>
                    <m:r>
                      <a:rPr lang="en-US" sz="1400" b="1" i="1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C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1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sz="14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96226">
                <a:off x="8181892" y="3985197"/>
                <a:ext cx="992066" cy="307777"/>
              </a:xfrm>
              <a:prstGeom prst="rect">
                <a:avLst/>
              </a:prstGeom>
              <a:blipFill rotWithShape="1">
                <a:blip r:embed="rId17"/>
                <a:stretch>
                  <a:fillRect r="-1439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3182" y="574859"/>
                <a:ext cx="8808853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বই-১৬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একটি নদীর তীরে কোনো এক স্থানে দাঁড়িয়ে একজন লোক দেখল যে, ঠিক সোজাসোজি অপর তীরে অবস্থিত একটি টাওয়ারের উন্নতি কোণ 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। ঐ স্থান থেকে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𝟑𝟐</m:t>
                    </m:r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মিটার পিছিয়ে গেলে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হয়। টাওয়ারের উচ্চতা এবং নদীর বিস্তার নির্ণয় কর।  </a:t>
                </a:r>
                <a:endParaRPr lang="en-US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" y="574859"/>
                <a:ext cx="8808853" cy="929550"/>
              </a:xfrm>
              <a:prstGeom prst="rect">
                <a:avLst/>
              </a:prstGeom>
              <a:blipFill rotWithShape="1">
                <a:blip r:embed="rId18"/>
                <a:stretch>
                  <a:fillRect l="-554" t="-5229" r="-484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52400" y="0"/>
            <a:ext cx="242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25" grpId="0"/>
      <p:bldP spid="26" grpId="0"/>
      <p:bldP spid="30" grpId="0"/>
      <p:bldP spid="31" grpId="0"/>
      <p:bldP spid="32" grpId="0"/>
      <p:bldP spid="3" grpId="0"/>
      <p:bldP spid="5" grpId="0"/>
      <p:bldP spid="7" grpId="0"/>
      <p:bldP spid="8" grpId="0"/>
      <p:bldP spid="9" grpId="0"/>
      <p:bldP spid="13" grpId="0"/>
      <p:bldP spid="33" grpId="0"/>
      <p:bldP spid="15" grpId="0"/>
      <p:bldP spid="17" grpId="0"/>
      <p:bldP spid="18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50" y="20349"/>
            <a:ext cx="875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কাজের সমাধানঃ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334" y="423140"/>
                <a:ext cx="8757885" cy="9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বই-১৬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একটি নদীর তীরে কোনো এক স্থানে দাঁড়িয়ে একজন লোক দেখল যে, ঠিক সোজাসোজি অপর তীরে অবস্থিত একটি টাওয়ারের উন্নতি কোণ 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। ঐ স্থান থেকে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𝟑𝟐</m:t>
                    </m:r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মিটার পিছিয়ে গেলে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হয়। টাওয়ারের উচ্চতা এবং নদীর বিস্তার নির্ণয় কর।  </a:t>
                </a:r>
                <a:endParaRPr lang="en-US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" y="423140"/>
                <a:ext cx="8757885" cy="929550"/>
              </a:xfrm>
              <a:prstGeom prst="rect">
                <a:avLst/>
              </a:prstGeom>
              <a:blipFill rotWithShape="1">
                <a:blip r:embed="rId2"/>
                <a:stretch>
                  <a:fillRect l="-557" t="-5229" r="-1044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335148" y="414010"/>
            <a:ext cx="0" cy="62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" name="Group 1043"/>
          <p:cNvGrpSpPr/>
          <p:nvPr/>
        </p:nvGrpSpPr>
        <p:grpSpPr>
          <a:xfrm>
            <a:off x="2026925" y="1314441"/>
            <a:ext cx="3436734" cy="1549737"/>
            <a:chOff x="2618194" y="4533268"/>
            <a:chExt cx="3776325" cy="1549737"/>
          </a:xfrm>
        </p:grpSpPr>
        <p:grpSp>
          <p:nvGrpSpPr>
            <p:cNvPr id="1037" name="Group 1036"/>
            <p:cNvGrpSpPr/>
            <p:nvPr/>
          </p:nvGrpSpPr>
          <p:grpSpPr>
            <a:xfrm>
              <a:off x="2618194" y="4533268"/>
              <a:ext cx="3699164" cy="1549737"/>
              <a:chOff x="2743200" y="1684860"/>
              <a:chExt cx="3699164" cy="154973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3200" y="1684860"/>
                <a:ext cx="3699164" cy="1549737"/>
                <a:chOff x="3006436" y="1663462"/>
                <a:chExt cx="3699164" cy="1549737"/>
              </a:xfrm>
            </p:grpSpPr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 rotWithShape="1"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409" b="18443"/>
                <a:stretch/>
              </p:blipFill>
              <p:spPr bwMode="auto">
                <a:xfrm flipH="1">
                  <a:off x="3006436" y="1663462"/>
                  <a:ext cx="3699164" cy="15497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3287" y="1773382"/>
                  <a:ext cx="405202" cy="1039707"/>
                </a:xfrm>
                <a:prstGeom prst="rect">
                  <a:avLst/>
                </a:prstGeom>
              </p:spPr>
            </p:pic>
          </p:grpSp>
          <p:sp>
            <p:nvSpPr>
              <p:cNvPr id="1025" name="Right Triangle 1024"/>
              <p:cNvSpPr/>
              <p:nvPr/>
            </p:nvSpPr>
            <p:spPr>
              <a:xfrm>
                <a:off x="3902652" y="1794781"/>
                <a:ext cx="2421948" cy="1039706"/>
              </a:xfrm>
              <a:prstGeom prst="rt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5" name="Straight Connector 1034"/>
              <p:cNvCxnSpPr>
                <a:stCxn id="1025" idx="0"/>
              </p:cNvCxnSpPr>
              <p:nvPr/>
            </p:nvCxnSpPr>
            <p:spPr>
              <a:xfrm>
                <a:off x="3902652" y="1794781"/>
                <a:ext cx="1089624" cy="10397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8" name="TextBox 1037"/>
            <p:cNvSpPr txBox="1"/>
            <p:nvPr/>
          </p:nvSpPr>
          <p:spPr>
            <a:xfrm>
              <a:off x="3473172" y="4533268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0" name="TextBox 1039"/>
            <p:cNvSpPr txBox="1"/>
            <p:nvPr/>
          </p:nvSpPr>
          <p:spPr>
            <a:xfrm>
              <a:off x="3544282" y="5670123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1" name="TextBox 1040"/>
            <p:cNvSpPr txBox="1"/>
            <p:nvPr/>
          </p:nvSpPr>
          <p:spPr>
            <a:xfrm>
              <a:off x="4678757" y="5682895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3" name="TextBox 1042"/>
            <p:cNvSpPr txBox="1"/>
            <p:nvPr/>
          </p:nvSpPr>
          <p:spPr>
            <a:xfrm>
              <a:off x="6004669" y="5668451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63251" y="1269711"/>
                <a:ext cx="37189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মনে করি ,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টাওয়ারের শীর্ষ বিন্দু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A,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পাদবিন্দু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B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,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নদীর অপর তীরের  ভূতলস্থ/ভূমিস্থ নির্দিষ্ট বিন্দু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এবং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থেকে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𝟑𝟐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মিটার পিছিয়ে অপর বিন্দু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D.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251" y="1269711"/>
                <a:ext cx="3718921" cy="923330"/>
              </a:xfrm>
              <a:prstGeom prst="rect">
                <a:avLst/>
              </a:prstGeom>
              <a:blipFill rotWithShape="1">
                <a:blip r:embed="rId15"/>
                <a:stretch>
                  <a:fillRect l="-1475" t="-3289" r="-245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30050" y="2876485"/>
                <a:ext cx="881394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তাহলে,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CD 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𝟑𝟐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, শীর্ষের উন্নতি কোণ 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∠ACB=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এবং  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∠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ADB=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0" y="2876485"/>
                <a:ext cx="8813949" cy="375552"/>
              </a:xfrm>
              <a:prstGeom prst="rect">
                <a:avLst/>
              </a:prstGeom>
              <a:blipFill rotWithShape="1">
                <a:blip r:embed="rId16"/>
                <a:stretch>
                  <a:fillRect l="-553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34486" y="3194321"/>
                <a:ext cx="8871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মনে করি 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টাওয়ারে  উচ্চতা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𝒉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নদীর বিস্তার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BC=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6" y="3194321"/>
                <a:ext cx="8871411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61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4486" y="3497119"/>
                <a:ext cx="3316429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𝒄𝒐𝒕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𝑩𝑫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…..(1)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6" y="3497119"/>
                <a:ext cx="3316429" cy="533992"/>
              </a:xfrm>
              <a:prstGeom prst="rect">
                <a:avLst/>
              </a:prstGeom>
              <a:blipFill rotWithShape="1">
                <a:blip r:embed="rId18"/>
                <a:stretch>
                  <a:fillRect l="-2022" r="-2022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34486" y="3932172"/>
                <a:ext cx="3316429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এবং,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𝒄𝒐𝒕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…..(2)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6" y="3932172"/>
                <a:ext cx="3316429" cy="533992"/>
              </a:xfrm>
              <a:prstGeom prst="rect">
                <a:avLst/>
              </a:prstGeom>
              <a:blipFill rotWithShape="1">
                <a:blip r:embed="rId19"/>
                <a:stretch>
                  <a:fillRect l="-2022" r="-147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49334" y="4472299"/>
            <a:ext cx="330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(1)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বিয়োগ করে পই,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05954" y="4769627"/>
                <a:ext cx="3441943" cy="446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16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𝒄𝒐𝒕</m:t>
                        </m:r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bn-BD" sz="1600" b="1" i="1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bn-BD" sz="16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𝒄𝒐𝒕</m:t>
                        </m:r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bn-BD" sz="1600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sz="1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𝑩𝑫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  <m:r>
                      <a:rPr lang="bn-BD" sz="1600" b="1" i="1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bn-BD" sz="1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54" y="4769627"/>
                <a:ext cx="3441943" cy="446789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49998" y="5279068"/>
                <a:ext cx="3300917" cy="550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𝑩𝑫</m:t>
                        </m:r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8" y="5279068"/>
                <a:ext cx="3300917" cy="550985"/>
              </a:xfrm>
              <a:prstGeom prst="rect">
                <a:avLst/>
              </a:prstGeom>
              <a:blipFill rotWithShape="1">
                <a:blip r:embed="rId21"/>
                <a:stretch>
                  <a:fillRect l="-1845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64687" y="5772293"/>
                <a:ext cx="3286228" cy="50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𝑪𝑫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𝑨𝑩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87" y="5772293"/>
                <a:ext cx="3286228" cy="505138"/>
              </a:xfrm>
              <a:prstGeom prst="rect">
                <a:avLst/>
              </a:prstGeom>
              <a:blipFill rotWithShape="1">
                <a:blip r:embed="rId22"/>
                <a:stretch>
                  <a:fillRect l="-1670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49334" y="6196795"/>
                <a:ext cx="3301581" cy="509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4" y="6196795"/>
                <a:ext cx="3301581" cy="509242"/>
              </a:xfrm>
              <a:prstGeom prst="rect">
                <a:avLst/>
              </a:prstGeom>
              <a:blipFill rotWithShape="1">
                <a:blip r:embed="rId23"/>
                <a:stretch>
                  <a:fillRect l="-1476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625037" y="3570048"/>
                <a:ext cx="3323017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37" y="3570048"/>
                <a:ext cx="3323017" cy="395429"/>
              </a:xfrm>
              <a:prstGeom prst="rect">
                <a:avLst/>
              </a:prstGeom>
              <a:blipFill rotWithShape="1">
                <a:blip r:embed="rId24"/>
                <a:stretch>
                  <a:fillRect l="-165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678623" y="3965477"/>
                <a:ext cx="326943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1600" b="1" i="1"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bn-BD" sz="1600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1600" b="1" i="1" dirty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1600" b="1" i="1" dirty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1600" b="1" i="1" dirty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1600" b="1" i="1" dirty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1600" b="1" i="1" dirty="0">
                        <a:latin typeface="Cambria Math"/>
                        <a:ea typeface="Cambria Math"/>
                        <a:cs typeface="NikoshBAN" pitchFamily="2" charset="0"/>
                      </a:rPr>
                      <m:t>𝟕𝟑𝟐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3" y="3965477"/>
                <a:ext cx="3269431" cy="338554"/>
              </a:xfrm>
              <a:prstGeom prst="rect">
                <a:avLst/>
              </a:prstGeom>
              <a:blipFill rotWithShape="1">
                <a:blip r:embed="rId25"/>
                <a:stretch>
                  <a:fillRect l="-931" t="-363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652746" y="4263844"/>
                <a:ext cx="3295802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en-US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𝟓𝟓</m:t>
                    </m:r>
                    <m:r>
                      <a:rPr lang="en-US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𝟒𝟐𝟒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𝒉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𝟓𝟓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𝟒𝟐𝟒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NikoshBAN" pitchFamily="2" charset="0"/>
                      </a:rPr>
                      <m:t>𝟐𝟕</m:t>
                    </m:r>
                    <m:r>
                      <a:rPr lang="en-US" b="1" i="1" dirty="0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 dirty="0" smtClean="0">
                        <a:latin typeface="Cambria Math"/>
                        <a:cs typeface="NikoshBAN" pitchFamily="2" charset="0"/>
                      </a:rPr>
                      <m:t>𝟕𝟏𝟐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(প্রায়)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46" y="4263844"/>
                <a:ext cx="3295802" cy="1049198"/>
              </a:xfrm>
              <a:prstGeom prst="rect">
                <a:avLst/>
              </a:prstGeom>
              <a:blipFill rotWithShape="1">
                <a:blip r:embed="rId26"/>
                <a:stretch>
                  <a:fillRect l="-1479" t="-2312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0" name="Straight Connector 1049"/>
          <p:cNvCxnSpPr/>
          <p:nvPr/>
        </p:nvCxnSpPr>
        <p:spPr>
          <a:xfrm>
            <a:off x="3650915" y="3563653"/>
            <a:ext cx="0" cy="3142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92478" y="5250888"/>
                <a:ext cx="3255577" cy="69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আবার , </a:t>
                </a:r>
                <a:r>
                  <a:rPr lang="en-US" sz="1600" b="1" dirty="0" smtClean="0">
                    <a:latin typeface="Cambria Math"/>
                    <a:ea typeface="Cambria Math"/>
                    <a:cs typeface="NikoshBAN" pitchFamily="2" charset="0"/>
                  </a:rPr>
                  <a:t>△ABC </a:t>
                </a:r>
                <a:r>
                  <a:rPr lang="bn-BD" sz="1600" b="1" dirty="0" smtClean="0">
                    <a:latin typeface="Cambria Math"/>
                    <a:ea typeface="Cambria Math"/>
                    <a:cs typeface="NikoshBAN" pitchFamily="2" charset="0"/>
                  </a:rPr>
                  <a:t>থেকে পাই,  </a:t>
                </a:r>
                <a:endParaRPr lang="en-US" sz="1600" b="1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𝒕𝒂𝒏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bn-BD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bn-BD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78" y="5250888"/>
                <a:ext cx="3255577" cy="693523"/>
              </a:xfrm>
              <a:prstGeom prst="rect">
                <a:avLst/>
              </a:prstGeom>
              <a:blipFill rotWithShape="1">
                <a:blip r:embed="rId27"/>
                <a:stretch>
                  <a:fillRect l="-1124" t="-5263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TextBox 1052"/>
              <p:cNvSpPr txBox="1"/>
              <p:nvPr/>
            </p:nvSpPr>
            <p:spPr>
              <a:xfrm>
                <a:off x="3706331" y="5917805"/>
                <a:ext cx="3241723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bn-BD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𝟐𝟕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𝟕𝟏𝟐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53" name="TextBox 1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31" y="5917805"/>
                <a:ext cx="3241723" cy="491096"/>
              </a:xfrm>
              <a:prstGeom prst="rect">
                <a:avLst/>
              </a:prstGeom>
              <a:blipFill rotWithShape="1">
                <a:blip r:embed="rId28"/>
                <a:stretch>
                  <a:fillRect l="-1692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4" name="TextBox 1053"/>
              <p:cNvSpPr txBox="1"/>
              <p:nvPr/>
            </p:nvSpPr>
            <p:spPr>
              <a:xfrm>
                <a:off x="3678623" y="6332134"/>
                <a:ext cx="3269432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27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  <m:r>
                      <a:rPr lang="en-US" b="0" i="1" dirty="0" smtClean="0">
                        <a:latin typeface="Cambria Math"/>
                      </a:rPr>
                      <m:t>712</m:t>
                    </m:r>
                  </m:oMath>
                </a14:m>
                <a:r>
                  <a:rPr lang="en-US" dirty="0" smtClean="0"/>
                  <a:t>         </a:t>
                </a:r>
                <a:endParaRPr lang="en-US" dirty="0"/>
              </a:p>
            </p:txBody>
          </p:sp>
        </mc:Choice>
        <mc:Fallback xmlns="">
          <p:sp>
            <p:nvSpPr>
              <p:cNvPr id="1054" name="TextBox 10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3" y="6332134"/>
                <a:ext cx="3269432" cy="395429"/>
              </a:xfrm>
              <a:prstGeom prst="rect">
                <a:avLst/>
              </a:prstGeom>
              <a:blipFill rotWithShape="1">
                <a:blip r:embed="rId29"/>
                <a:stretch>
                  <a:fillRect l="-1490" t="-307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6948548" y="3587566"/>
            <a:ext cx="0" cy="3157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48548" y="3622374"/>
                <a:ext cx="2195452" cy="118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𝟐𝟕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𝟕𝟏𝟐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𝟐𝟕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𝟕𝟏𝟐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𝟕𝟑𝟐</m:t>
                        </m:r>
                      </m:den>
                    </m:f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48" y="3622374"/>
                <a:ext cx="2195452" cy="1182247"/>
              </a:xfrm>
              <a:prstGeom prst="rect">
                <a:avLst/>
              </a:prstGeom>
              <a:blipFill rotWithShape="1">
                <a:blip r:embed="rId30"/>
                <a:stretch>
                  <a:fillRect l="-2500" r="-278" b="-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56813" y="4979167"/>
                <a:ext cx="28729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Ans.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উচ্চতা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𝟐𝟕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𝟕𝟏𝟐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                       প্রস্থ=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মিটার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813" y="4979167"/>
                <a:ext cx="2872987" cy="923330"/>
              </a:xfrm>
              <a:prstGeom prst="rect">
                <a:avLst/>
              </a:prstGeom>
              <a:blipFill rotWithShape="1">
                <a:blip r:embed="rId31"/>
                <a:stretch>
                  <a:fillRect l="-1695" t="-3311" r="-19703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334485" y="1353755"/>
            <a:ext cx="204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বই-১৬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56776" y="2449624"/>
                <a:ext cx="1142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𝟑𝟐</m:t>
                    </m:r>
                    <m:r>
                      <a:rPr lang="bn-BD" sz="1400" b="1" i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14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মিটার          </a:t>
                </a:r>
                <a:endParaRPr lang="en-US" sz="1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76" y="2449624"/>
                <a:ext cx="1142999" cy="307777"/>
              </a:xfrm>
              <a:prstGeom prst="rect">
                <a:avLst/>
              </a:prstGeom>
              <a:blipFill rotWithShape="1">
                <a:blip r:embed="rId32"/>
                <a:stretch>
                  <a:fillRect t="-2000" r="-1016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8269" y="2193041"/>
                <a:ext cx="6238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69" y="2193041"/>
                <a:ext cx="623824" cy="37555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16362" y="2193041"/>
                <a:ext cx="62382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362" y="2193041"/>
                <a:ext cx="623825" cy="37555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8674" y="1736229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74" y="1736229"/>
                <a:ext cx="383438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9911" y="238081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911" y="2380817"/>
                <a:ext cx="367986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4" grpId="0"/>
      <p:bldP spid="1053" grpId="0"/>
      <p:bldP spid="1054" grpId="0"/>
      <p:bldP spid="37" grpId="0"/>
      <p:bldP spid="38" grpId="0"/>
      <p:bldP spid="85" grpId="0"/>
      <p:bldP spid="4" grpId="0"/>
      <p:bldP spid="5" grpId="0"/>
      <p:bldP spid="4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48" y="301547"/>
            <a:ext cx="880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149" y="1066800"/>
                <a:ext cx="8808853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বই-১৮ 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একটি গাছ ঝড়ে এমন ভাবে ভেঙে গেল যে, ভাঙা অংশ দন্ডায়মান অংশের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কোণ করে গাছের গোড়া থেকে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𝟏𝟐</m:t>
                    </m:r>
                  </m:oMath>
                </a14:m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মিটার দূরে মাটি স্পর্শ করে। গাছটির সম্পূর্ণ দৈর্ঘ্য নির্ণয় কর। </a:t>
                </a:r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            </a:t>
                </a:r>
                <a:endParaRPr lang="en-US" sz="2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9" y="1066800"/>
                <a:ext cx="8808853" cy="714876"/>
              </a:xfrm>
              <a:prstGeom prst="rect">
                <a:avLst/>
              </a:prstGeom>
              <a:blipFill rotWithShape="1">
                <a:blip r:embed="rId2"/>
                <a:stretch>
                  <a:fillRect l="-761" t="-598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151" y="1981200"/>
                <a:ext cx="8808851" cy="10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বই-১৯</a:t>
                </a:r>
                <a:r>
                  <a:rPr lang="en-US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একটি নদীর এক তীরে কোনো স্থানে দাঁড়িয়ে একজন লোক দেখলো যে, ঠিক সোজাসোজি অপর তীরে অবস্থিত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𝟏𝟓𝟎</m:t>
                    </m:r>
                  </m:oMath>
                </a14:m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মিটার লম্বা একটি গাছের শীর্ষের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 । লোকটি একটি নৌকা যোগে গাছটিকে লক্ষ্য করে যাত্রা শুরু করলো। কিন্তু পানির স্রোতের কারণে লোকটি গাছ থেকে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মিটার দূরে তীরে পৌছাল। </a:t>
                </a:r>
                <a:r>
                  <a:rPr lang="bn-BD" sz="20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51" y="1981200"/>
                <a:ext cx="8808851" cy="1022652"/>
              </a:xfrm>
              <a:prstGeom prst="rect">
                <a:avLst/>
              </a:prstGeom>
              <a:blipFill rotWithShape="1">
                <a:blip r:embed="rId3"/>
                <a:stretch>
                  <a:fillRect l="-761" t="-4762" r="-2907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5151" y="2996925"/>
            <a:ext cx="880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উপরোক্ত বর্ণনাটি চিত্রের মাধ্যমে দেখাও। 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51" y="3413076"/>
            <a:ext cx="880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নদীর বিস্তার নির্ণয় কর। 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152" y="3962400"/>
            <a:ext cx="880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লোকটির যাত্রা স্থান থেকে গন্তব্য স্থানের দূরত্ব নির্ণয় কর। 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5148" y="414010"/>
            <a:ext cx="0" cy="62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95" y="124691"/>
            <a:ext cx="778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5148" y="414010"/>
            <a:ext cx="0" cy="62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569096" y="255326"/>
            <a:ext cx="587913" cy="4696944"/>
            <a:chOff x="8610601" y="75615"/>
            <a:chExt cx="587913" cy="408820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1" t="33856" r="43823"/>
            <a:stretch/>
          </p:blipFill>
          <p:spPr>
            <a:xfrm>
              <a:off x="8610601" y="377748"/>
              <a:ext cx="381000" cy="36608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49597" y="75615"/>
              <a:ext cx="314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07060" y="1974831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67667" y="3763708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B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2076" y="1266237"/>
            <a:ext cx="499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মনেকরি, গাছের শীর্ষ বিন্দু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পাদ বিন্দু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এবংগাছটি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বিন্দুতে ভেঙ্গে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বিন্দুতে মাটি স্পর্শ করে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375385" y="1206295"/>
            <a:ext cx="2008900" cy="2921944"/>
            <a:chOff x="4352562" y="1232049"/>
            <a:chExt cx="3880508" cy="1773618"/>
          </a:xfrm>
        </p:grpSpPr>
        <p:grpSp>
          <p:nvGrpSpPr>
            <p:cNvPr id="16" name="Group 15"/>
            <p:cNvGrpSpPr/>
            <p:nvPr/>
          </p:nvGrpSpPr>
          <p:grpSpPr>
            <a:xfrm>
              <a:off x="5286227" y="1342104"/>
              <a:ext cx="2946843" cy="1530092"/>
              <a:chOff x="5383834" y="1377457"/>
              <a:chExt cx="2946843" cy="153009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72" t="76072" r="44872" b="1358"/>
              <a:stretch/>
            </p:blipFill>
            <p:spPr>
              <a:xfrm>
                <a:off x="7460896" y="1534738"/>
                <a:ext cx="869781" cy="137281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17" t="28854" r="45455" b="28648"/>
              <a:stretch/>
            </p:blipFill>
            <p:spPr>
              <a:xfrm rot="12899438">
                <a:off x="6039553" y="1377457"/>
                <a:ext cx="799205" cy="1476457"/>
              </a:xfrm>
              <a:prstGeom prst="rect">
                <a:avLst/>
              </a:prstGeom>
            </p:spPr>
          </p:pic>
          <p:sp>
            <p:nvSpPr>
              <p:cNvPr id="15" name="Right Triangle 14"/>
              <p:cNvSpPr/>
              <p:nvPr/>
            </p:nvSpPr>
            <p:spPr>
              <a:xfrm flipH="1">
                <a:off x="5383834" y="1555521"/>
                <a:ext cx="2599496" cy="1208065"/>
              </a:xfrm>
              <a:prstGeom prst="rtTriangl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363289" y="2781483"/>
              <a:ext cx="762402" cy="22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8594" y="1232049"/>
              <a:ext cx="634476" cy="22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52562" y="2606800"/>
              <a:ext cx="646522" cy="24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7926" y="2505486"/>
                <a:ext cx="603745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তাহলে,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∠AOB=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এবং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𝟏𝟐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মিটার।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6" y="2505486"/>
                <a:ext cx="6037459" cy="375552"/>
              </a:xfrm>
              <a:prstGeom prst="rect">
                <a:avLst/>
              </a:prstGeom>
              <a:blipFill rotWithShape="1">
                <a:blip r:embed="rId6"/>
                <a:stretch>
                  <a:fillRect l="-807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3291" y="2881745"/>
            <a:ext cx="602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এখন, সমকোণী </a:t>
            </a:r>
            <a:r>
              <a:rPr lang="en-US" b="1" dirty="0" smtClean="0">
                <a:latin typeface="Cambria Math"/>
                <a:ea typeface="Cambria Math"/>
                <a:cs typeface="NikoshBAN" pitchFamily="2" charset="0"/>
              </a:rPr>
              <a:t>△AOB </a:t>
            </a:r>
            <a:r>
              <a:rPr lang="bn-BD" b="1" dirty="0" smtClean="0">
                <a:latin typeface="Cambria Math"/>
                <a:ea typeface="Cambria Math"/>
                <a:cs typeface="NikoshBAN" pitchFamily="2" charset="0"/>
              </a:rPr>
              <a:t>থেকে পাই,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367" y="3273325"/>
                <a:ext cx="3903396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𝒔𝒊𝒏</m:t>
                        </m:r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𝑶𝑨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" y="3273325"/>
                <a:ext cx="3903396" cy="491738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3291" y="3804552"/>
                <a:ext cx="384835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𝑶𝑨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3804552"/>
                <a:ext cx="3848350" cy="536942"/>
              </a:xfrm>
              <a:prstGeom prst="rect">
                <a:avLst/>
              </a:prstGeom>
              <a:blipFill rotWithShape="1">
                <a:blip r:embed="rId8"/>
                <a:stretch>
                  <a:fillRect l="-174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5968" y="4370068"/>
                <a:ext cx="3825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𝑶𝑨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𝟐𝟒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68" y="4370068"/>
                <a:ext cx="382567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435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01642" y="4295231"/>
                <a:ext cx="436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𝑶𝑩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𝟐𝟎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𝟕𝟖𝟒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42" y="4295231"/>
                <a:ext cx="436745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116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2075" y="4739400"/>
                <a:ext cx="387568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bn-BD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𝑶𝑩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𝑶𝑨</m:t>
                        </m:r>
                      </m:den>
                    </m:f>
                  </m:oMath>
                </a14:m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75" y="4739400"/>
                <a:ext cx="3875688" cy="492443"/>
              </a:xfrm>
              <a:prstGeom prst="rect">
                <a:avLst/>
              </a:prstGeom>
              <a:blipFill rotWithShape="1">
                <a:blip r:embed="rId11"/>
                <a:stretch>
                  <a:fillRect l="-125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32509" y="5222962"/>
                <a:ext cx="3869132" cy="537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bn-BD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bn-BD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𝑶𝑩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5222962"/>
                <a:ext cx="3869132" cy="537840"/>
              </a:xfrm>
              <a:prstGeom prst="rect">
                <a:avLst/>
              </a:prstGeom>
              <a:blipFill rotWithShape="1">
                <a:blip r:embed="rId12"/>
                <a:stretch>
                  <a:fillRect l="-142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2076" y="5773309"/>
                <a:ext cx="389180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bn-BD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bn-BD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𝑶𝑩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76" y="5773309"/>
                <a:ext cx="3891808" cy="492443"/>
              </a:xfrm>
              <a:prstGeom prst="rect">
                <a:avLst/>
              </a:prstGeom>
              <a:blipFill rotWithShape="1">
                <a:blip r:embed="rId13"/>
                <a:stretch>
                  <a:fillRect l="-1252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64496" y="6265751"/>
                <a:ext cx="3837145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𝑶𝑩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6" y="6265751"/>
                <a:ext cx="3837145" cy="395429"/>
              </a:xfrm>
              <a:prstGeom prst="rect">
                <a:avLst/>
              </a:prstGeom>
              <a:blipFill rotWithShape="1">
                <a:blip r:embed="rId14"/>
                <a:stretch>
                  <a:fillRect l="-143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201642" y="3950992"/>
                <a:ext cx="37323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𝑶𝑩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𝟏𝟐</m:t>
                    </m:r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𝟕𝟑𝟐</m:t>
                    </m:r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42" y="3950992"/>
                <a:ext cx="3732366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305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4201641" y="3471126"/>
            <a:ext cx="32243" cy="33868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95339" y="4638639"/>
                <a:ext cx="50486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গাছের সম্পূর্ণ দৈর্ঘ্য=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OA+OB                 </a:t>
                </a:r>
              </a:p>
              <a:p>
                <a:r>
                  <a:rPr lang="en-US" b="1" dirty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𝟐𝟒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𝟐𝟎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𝟕𝟖𝟒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  </a:t>
                </a:r>
              </a:p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𝟒𝟒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𝟕𝟖𝟒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মিটার (প্রায়)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Ans.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39" y="4638639"/>
                <a:ext cx="5048661" cy="923330"/>
              </a:xfrm>
              <a:prstGeom prst="rect">
                <a:avLst/>
              </a:prstGeom>
              <a:blipFill rotWithShape="1">
                <a:blip r:embed="rId16"/>
                <a:stretch>
                  <a:fillRect l="-1087" t="-5298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35148" y="826687"/>
            <a:ext cx="469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বই-১৮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8287473">
                <a:off x="7684602" y="2052726"/>
                <a:ext cx="6238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87473">
                <a:off x="7684602" y="2052726"/>
                <a:ext cx="623824" cy="37555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734" y="3605019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𝟏𝟐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734" y="3605019"/>
                <a:ext cx="1143000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7" grpId="0"/>
      <p:bldP spid="58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0"/>
            <a:ext cx="4038600" cy="4525963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হিরন্ময় কবিরাজ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চৌধুরী আব্দুল হামিদ               একাডেমী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বরাট, গোয়ালন্দ, রাজবাড়ী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01748986869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heronmoykabiraj@gmail.com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115736"/>
            <a:ext cx="4572000" cy="4525963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দশম- ত্রিকোণমিতি 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শিক্ষার্থীঃ ৮০ জন । 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১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291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48" y="152400"/>
            <a:ext cx="880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5146" y="597244"/>
            <a:ext cx="8836561" cy="1767280"/>
            <a:chOff x="335146" y="597244"/>
            <a:chExt cx="8836561" cy="176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35147" y="597244"/>
                  <a:ext cx="8808851" cy="836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r>
                    <a:rPr lang="en-US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বই-১৯</a:t>
                  </a:r>
                  <a:r>
                    <a:rPr lang="en-US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একটি নদীর এক তীরে কোনো স্থানে দাঁড়িয়ে একজন লোক দেখলো যে, ঠিক সোজাসোজি অপর তীরে অবস্থিত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𝟏𝟓𝟎</m:t>
                      </m:r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মিটার লম্বা একটি গাছের শীর্ষের উন্নতি কোণ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6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  । লোকটি একটি নৌকা যোগে গাছটিকে লক্ষ্য করে যাত্রা শুরু করলো। কিন্তু পানির স্রোতের কারণে লোকটি গাছ থেকে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মিটার দূরে তীরে পৌছাল। </a:t>
                  </a:r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                 </a:t>
                  </a:r>
                  <a:endParaRPr lang="en-US" sz="1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147" y="597244"/>
                  <a:ext cx="8808851" cy="8365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15" t="-4380" b="-94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335150" y="1398098"/>
              <a:ext cx="8808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উপরোক্ত বর্ণনাটি চিত্রের মাধ্যমে দেখাও। </a:t>
              </a:r>
              <a:endParaRPr lang="en-US" sz="1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855" y="1712196"/>
              <a:ext cx="8808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নদীর বিস্তার নির্ণয় কর। </a:t>
              </a:r>
              <a:endParaRPr lang="en-US" sz="1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146" y="2025970"/>
              <a:ext cx="8808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(গ)</a:t>
              </a:r>
              <a:r>
                <a:rPr lang="en-US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লোকটির যাত্রা স্থান থেকে গন্তব্য স্থানের দূরত্ব নির্ণয় কর। </a:t>
              </a:r>
              <a:endParaRPr lang="en-US" sz="1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35148" y="414010"/>
            <a:ext cx="0" cy="62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339436" y="2390397"/>
            <a:ext cx="225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বই-১৯(ক)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TextBox 1035"/>
              <p:cNvSpPr txBox="1"/>
              <p:nvPr/>
            </p:nvSpPr>
            <p:spPr>
              <a:xfrm>
                <a:off x="353290" y="2775832"/>
                <a:ext cx="4599710" cy="14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মনে  করি, গাছের শীর্ষ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পাদবিন্দু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নদীর অপরতীরের  ভূতলস্থ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গাছের গোড়া থেকে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𝟏𝟎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 দূরের অপর ভূতলস্থ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D.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তাহলে,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𝟏𝟓𝟎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মিটার, শীর্ষের উন্নতি কোণ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∠ACB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এবং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BD=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𝟏𝟎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মিটার।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36" name="TextBox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0" y="2775832"/>
                <a:ext cx="4599710" cy="1483548"/>
              </a:xfrm>
              <a:prstGeom prst="rect">
                <a:avLst/>
              </a:prstGeom>
              <a:blipFill rotWithShape="1">
                <a:blip r:embed="rId3"/>
                <a:stretch>
                  <a:fillRect l="-1192" t="-2049" r="-1854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9" name="Group 1038"/>
          <p:cNvGrpSpPr/>
          <p:nvPr/>
        </p:nvGrpSpPr>
        <p:grpSpPr>
          <a:xfrm>
            <a:off x="4953000" y="1182213"/>
            <a:ext cx="3911417" cy="2458571"/>
            <a:chOff x="4953000" y="1182213"/>
            <a:chExt cx="3911417" cy="2458571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4953000" y="1182213"/>
              <a:ext cx="3911417" cy="2458571"/>
              <a:chOff x="5058228" y="1484428"/>
              <a:chExt cx="3911417" cy="2458571"/>
            </a:xfrm>
          </p:grpSpPr>
          <p:grpSp>
            <p:nvGrpSpPr>
              <p:cNvPr id="1027" name="Group 1026"/>
              <p:cNvGrpSpPr/>
              <p:nvPr/>
            </p:nvGrpSpPr>
            <p:grpSpPr>
              <a:xfrm>
                <a:off x="5058228" y="1484428"/>
                <a:ext cx="3911417" cy="2305656"/>
                <a:chOff x="1492526" y="2682095"/>
                <a:chExt cx="5475617" cy="2962219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492526" y="2682095"/>
                  <a:ext cx="5475617" cy="2962219"/>
                  <a:chOff x="1606909" y="2895600"/>
                  <a:chExt cx="5475617" cy="2962219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6909" y="2895600"/>
                    <a:ext cx="5475617" cy="2962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026" t="42297" r="40344" b="4815"/>
                  <a:stretch/>
                </p:blipFill>
                <p:spPr>
                  <a:xfrm rot="323585">
                    <a:off x="2324824" y="3669061"/>
                    <a:ext cx="874855" cy="1196226"/>
                  </a:xfrm>
                  <a:prstGeom prst="rect">
                    <a:avLst/>
                  </a:prstGeom>
                </p:spPr>
              </p:pic>
              <p:sp>
                <p:nvSpPr>
                  <p:cNvPr id="16" name="Right Triangle 15"/>
                  <p:cNvSpPr/>
                  <p:nvPr/>
                </p:nvSpPr>
                <p:spPr>
                  <a:xfrm rot="226876">
                    <a:off x="3086183" y="3715182"/>
                    <a:ext cx="2514600" cy="120221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" name="Straight Connector 23"/>
                <p:cNvCxnSpPr>
                  <a:stCxn id="16" idx="2"/>
                </p:cNvCxnSpPr>
                <p:nvPr/>
              </p:nvCxnSpPr>
              <p:spPr>
                <a:xfrm flipH="1">
                  <a:off x="2667003" y="4626486"/>
                  <a:ext cx="264340" cy="859914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Straight Connector 1023"/>
                <p:cNvCxnSpPr>
                  <a:endCxn id="16" idx="4"/>
                </p:cNvCxnSpPr>
                <p:nvPr/>
              </p:nvCxnSpPr>
              <p:spPr>
                <a:xfrm flipV="1">
                  <a:off x="2647869" y="4778677"/>
                  <a:ext cx="2792600" cy="707724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8" name="TextBox 1027"/>
              <p:cNvSpPr txBox="1"/>
              <p:nvPr/>
            </p:nvSpPr>
            <p:spPr>
              <a:xfrm flipH="1">
                <a:off x="5871794" y="1650640"/>
                <a:ext cx="465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9" name="TextBox 1028"/>
              <p:cNvSpPr txBox="1"/>
              <p:nvPr/>
            </p:nvSpPr>
            <p:spPr>
              <a:xfrm>
                <a:off x="5691059" y="2744622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0" name="TextBox 1029"/>
              <p:cNvSpPr txBox="1"/>
              <p:nvPr/>
            </p:nvSpPr>
            <p:spPr>
              <a:xfrm>
                <a:off x="7911187" y="2858046"/>
                <a:ext cx="377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1" name="TextBox 1030"/>
              <p:cNvSpPr txBox="1"/>
              <p:nvPr/>
            </p:nvSpPr>
            <p:spPr>
              <a:xfrm>
                <a:off x="5508171" y="3542889"/>
                <a:ext cx="389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sz="2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2" name="TextBox 1031"/>
                  <p:cNvSpPr txBox="1"/>
                  <p:nvPr/>
                </p:nvSpPr>
                <p:spPr>
                  <a:xfrm>
                    <a:off x="6897357" y="2711123"/>
                    <a:ext cx="623824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032" name="TextBox 10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7357" y="2711123"/>
                    <a:ext cx="623824" cy="37555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3" name="TextBox 1032"/>
                  <p:cNvSpPr txBox="1"/>
                  <p:nvPr/>
                </p:nvSpPr>
                <p:spPr>
                  <a:xfrm>
                    <a:off x="5610307" y="2483367"/>
                    <a:ext cx="10118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𝟏𝟓𝟎</m:t>
                        </m:r>
                      </m:oMath>
                    </a14:m>
                    <a:r>
                      <a:rPr lang="en-US" sz="1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BD" sz="1400" b="1" dirty="0" smtClean="0">
                        <a:latin typeface="NikoshBAN" pitchFamily="2" charset="0"/>
                        <a:cs typeface="NikoshBAN" pitchFamily="2" charset="0"/>
                      </a:rPr>
                      <a:t>মিটার </a:t>
                    </a:r>
                    <a:r>
                      <a:rPr lang="en-US" sz="1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033" name="TextBox 10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0307" y="2483367"/>
                    <a:ext cx="1011815" cy="307777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8" name="TextBox 1037"/>
                <p:cNvSpPr txBox="1"/>
                <p:nvPr/>
              </p:nvSpPr>
              <p:spPr>
                <a:xfrm rot="17314619">
                  <a:off x="5316527" y="2787002"/>
                  <a:ext cx="9044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𝟏𝟎</m:t>
                      </m:r>
                    </m:oMath>
                  </a14:m>
                  <a:r>
                    <a:rPr lang="en-US" sz="1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1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মিটার   </a:t>
                  </a:r>
                  <a:endParaRPr lang="en-US" sz="1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038" name="TextBox 10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14619">
                  <a:off x="5316527" y="2787002"/>
                  <a:ext cx="904415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274"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4" name="TextBox 1043"/>
          <p:cNvSpPr txBox="1"/>
          <p:nvPr/>
        </p:nvSpPr>
        <p:spPr>
          <a:xfrm>
            <a:off x="362855" y="4423151"/>
            <a:ext cx="878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৪(খ)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5" name="TextBox 1044"/>
              <p:cNvSpPr txBox="1"/>
              <p:nvPr/>
            </p:nvSpPr>
            <p:spPr>
              <a:xfrm>
                <a:off x="362855" y="4724400"/>
                <a:ext cx="878114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(ক) থেকে পাই,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△ABC 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এর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AB=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𝟏𝟓𝟎</m:t>
                    </m:r>
                  </m:oMath>
                </a14:m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মিটার, শীর্ষের উন্নতি কোণ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45" name="TextBox 10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4724400"/>
                <a:ext cx="8781140" cy="375552"/>
              </a:xfrm>
              <a:prstGeom prst="rect">
                <a:avLst/>
              </a:prstGeom>
              <a:blipFill rotWithShape="1">
                <a:blip r:embed="rId9"/>
                <a:stretch>
                  <a:fillRect l="-625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6" name="TextBox 1045"/>
              <p:cNvSpPr txBox="1"/>
              <p:nvPr/>
            </p:nvSpPr>
            <p:spPr>
              <a:xfrm>
                <a:off x="366795" y="6344827"/>
                <a:ext cx="8777201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NikoshBAN" pitchFamily="2" charset="0"/>
                      </a:rPr>
                      <m:t>𝟏𝟓𝟎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𝟕𝟑𝟐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𝟐𝟓𝟗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𝟖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মিটার (প্রায়)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Ans.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46" name="TextBox 10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5" y="6344827"/>
                <a:ext cx="8777201" cy="429092"/>
              </a:xfrm>
              <a:prstGeom prst="rect">
                <a:avLst/>
              </a:prstGeom>
              <a:blipFill rotWithShape="1">
                <a:blip r:embed="rId10"/>
                <a:stretch>
                  <a:fillRect l="-69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7" name="Rectangle 1046"/>
              <p:cNvSpPr/>
              <p:nvPr/>
            </p:nvSpPr>
            <p:spPr>
              <a:xfrm>
                <a:off x="362854" y="5408265"/>
                <a:ext cx="8781141" cy="49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সমকোণী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△</a:t>
                </a:r>
                <a:r>
                  <a:rPr lang="en-US" b="1" dirty="0">
                    <a:latin typeface="Cambria Math"/>
                    <a:ea typeface="Cambria Math"/>
                    <a:cs typeface="NikoshBAN" pitchFamily="2" charset="0"/>
                  </a:rPr>
                  <a:t>ABC </a:t>
                </a:r>
                <a:r>
                  <a:rPr lang="bn-BD" b="1" dirty="0">
                    <a:latin typeface="Cambria Math"/>
                    <a:ea typeface="Cambria Math"/>
                    <a:cs typeface="NikoshBAN" pitchFamily="2" charset="0"/>
                  </a:rPr>
                  <a:t>এর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𝒕𝒂𝒏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47" name="Rectangle 10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4" y="5408265"/>
                <a:ext cx="8781141" cy="491738"/>
              </a:xfrm>
              <a:prstGeom prst="rect">
                <a:avLst/>
              </a:prstGeom>
              <a:blipFill rotWithShape="1">
                <a:blip r:embed="rId11"/>
                <a:stretch>
                  <a:fillRect l="-62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8" name="Rectangle 1047"/>
              <p:cNvSpPr/>
              <p:nvPr/>
            </p:nvSpPr>
            <p:spPr>
              <a:xfrm>
                <a:off x="362855" y="5099952"/>
                <a:ext cx="87811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মনে করি, নদীর বিস্তার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BC=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মিটার।  </a:t>
                </a:r>
              </a:p>
            </p:txBody>
          </p:sp>
        </mc:Choice>
        <mc:Fallback xmlns="">
          <p:sp>
            <p:nvSpPr>
              <p:cNvPr id="1048" name="Rectangle 1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5099952"/>
                <a:ext cx="878114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625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9" name="Rectangle 1048"/>
              <p:cNvSpPr/>
              <p:nvPr/>
            </p:nvSpPr>
            <p:spPr>
              <a:xfrm>
                <a:off x="366796" y="5835585"/>
                <a:ext cx="8777200" cy="555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000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𝟏𝟓𝟎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049" name="Rectangle 10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6" y="5835585"/>
                <a:ext cx="8777200" cy="555537"/>
              </a:xfrm>
              <a:prstGeom prst="rect">
                <a:avLst/>
              </a:prstGeom>
              <a:blipFill rotWithShape="1">
                <a:blip r:embed="rId13"/>
                <a:stretch>
                  <a:fillRect l="-69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5" grpId="0"/>
      <p:bldP spid="1036" grpId="0"/>
      <p:bldP spid="1044" grpId="0"/>
      <p:bldP spid="1045" grpId="0"/>
      <p:bldP spid="1046" grpId="0"/>
      <p:bldP spid="1047" grpId="0"/>
      <p:bldP spid="1048" grpId="0"/>
      <p:bldP spid="10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48" y="152400"/>
            <a:ext cx="880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5146" y="597244"/>
            <a:ext cx="8836561" cy="1767280"/>
            <a:chOff x="335146" y="597244"/>
            <a:chExt cx="8836561" cy="1767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35147" y="597244"/>
                  <a:ext cx="8808851" cy="836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r>
                    <a:rPr lang="en-US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বই-১৯</a:t>
                  </a:r>
                  <a:r>
                    <a:rPr lang="en-US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একটি নদীর এক তীরে কোনো স্থানে দাঁড়িয়ে একজন লোক দেখলো যে, ঠিক সোজাসোজি অপর তীরে অবস্থিত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𝟏𝟓𝟎</m:t>
                      </m:r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মিটার লম্বা একটি গাছের শীর্ষের উন্নতি কোণ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6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  । লোকটি একটি নৌকা যোগে গাছটিকে লক্ষ্য করে যাত্রা শুরু করলো। কিন্তু পানির স্রোতের কারণে লোকটি গাছ থেকে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মিটার দূরে তীরে পৌছাল। </a:t>
                  </a:r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                 </a:t>
                  </a:r>
                  <a:endParaRPr lang="en-US" sz="1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147" y="597244"/>
                  <a:ext cx="8808851" cy="8365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15" t="-4380" b="-94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335150" y="1398098"/>
              <a:ext cx="8808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উপরোক্ত বর্ণনাটি চিত্রের মাধ্যমে দেখাও। </a:t>
              </a:r>
              <a:endParaRPr lang="en-US" sz="1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855" y="1712196"/>
              <a:ext cx="8808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নদীর বিস্তার নির্ণয় কর। </a:t>
              </a:r>
              <a:endParaRPr lang="en-US" sz="1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146" y="2025970"/>
              <a:ext cx="8808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(গ)</a:t>
              </a:r>
              <a:r>
                <a:rPr lang="en-US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লোকটির যাত্রা স্থান থেকে গন্তব্য স্থানের দূরত্ব নির্ণয় কর। </a:t>
              </a:r>
              <a:endParaRPr lang="en-US" sz="1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35148" y="414010"/>
            <a:ext cx="0" cy="629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9" name="Group 1038"/>
          <p:cNvGrpSpPr/>
          <p:nvPr/>
        </p:nvGrpSpPr>
        <p:grpSpPr>
          <a:xfrm>
            <a:off x="4953000" y="1182213"/>
            <a:ext cx="3911417" cy="2458571"/>
            <a:chOff x="4953000" y="1182213"/>
            <a:chExt cx="3911417" cy="2458571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4953000" y="1182213"/>
              <a:ext cx="3911417" cy="2458571"/>
              <a:chOff x="5058228" y="1484428"/>
              <a:chExt cx="3911417" cy="2458571"/>
            </a:xfrm>
          </p:grpSpPr>
          <p:grpSp>
            <p:nvGrpSpPr>
              <p:cNvPr id="1027" name="Group 1026"/>
              <p:cNvGrpSpPr/>
              <p:nvPr/>
            </p:nvGrpSpPr>
            <p:grpSpPr>
              <a:xfrm>
                <a:off x="5058228" y="1484428"/>
                <a:ext cx="3911417" cy="2305656"/>
                <a:chOff x="1492526" y="2682095"/>
                <a:chExt cx="5475617" cy="2962219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492526" y="2682095"/>
                  <a:ext cx="5475617" cy="2962219"/>
                  <a:chOff x="1606909" y="2895600"/>
                  <a:chExt cx="5475617" cy="2962219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6909" y="2895600"/>
                    <a:ext cx="5475617" cy="2962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026" t="42297" r="40344" b="4815"/>
                  <a:stretch/>
                </p:blipFill>
                <p:spPr>
                  <a:xfrm rot="323585">
                    <a:off x="2324824" y="3669061"/>
                    <a:ext cx="874855" cy="1196226"/>
                  </a:xfrm>
                  <a:prstGeom prst="rect">
                    <a:avLst/>
                  </a:prstGeom>
                </p:spPr>
              </p:pic>
              <p:sp>
                <p:nvSpPr>
                  <p:cNvPr id="16" name="Right Triangle 15"/>
                  <p:cNvSpPr/>
                  <p:nvPr/>
                </p:nvSpPr>
                <p:spPr>
                  <a:xfrm rot="226876">
                    <a:off x="3086183" y="3715182"/>
                    <a:ext cx="2514600" cy="120221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4" name="Straight Connector 23"/>
                <p:cNvCxnSpPr>
                  <a:stCxn id="16" idx="2"/>
                </p:cNvCxnSpPr>
                <p:nvPr/>
              </p:nvCxnSpPr>
              <p:spPr>
                <a:xfrm flipH="1">
                  <a:off x="2667003" y="4626486"/>
                  <a:ext cx="264340" cy="859914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Straight Connector 1023"/>
                <p:cNvCxnSpPr>
                  <a:endCxn id="16" idx="4"/>
                </p:cNvCxnSpPr>
                <p:nvPr/>
              </p:nvCxnSpPr>
              <p:spPr>
                <a:xfrm flipV="1">
                  <a:off x="2647869" y="4778677"/>
                  <a:ext cx="2792600" cy="707724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8" name="TextBox 1027"/>
              <p:cNvSpPr txBox="1"/>
              <p:nvPr/>
            </p:nvSpPr>
            <p:spPr>
              <a:xfrm flipH="1">
                <a:off x="5871794" y="1650640"/>
                <a:ext cx="4659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9" name="TextBox 1028"/>
              <p:cNvSpPr txBox="1"/>
              <p:nvPr/>
            </p:nvSpPr>
            <p:spPr>
              <a:xfrm>
                <a:off x="5691059" y="2744622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sz="2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0" name="TextBox 1029"/>
              <p:cNvSpPr txBox="1"/>
              <p:nvPr/>
            </p:nvSpPr>
            <p:spPr>
              <a:xfrm>
                <a:off x="7911187" y="2858046"/>
                <a:ext cx="377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sz="2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1" name="TextBox 1030"/>
              <p:cNvSpPr txBox="1"/>
              <p:nvPr/>
            </p:nvSpPr>
            <p:spPr>
              <a:xfrm>
                <a:off x="5508171" y="3542889"/>
                <a:ext cx="389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sz="2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2" name="TextBox 1031"/>
                  <p:cNvSpPr txBox="1"/>
                  <p:nvPr/>
                </p:nvSpPr>
                <p:spPr>
                  <a:xfrm>
                    <a:off x="6897357" y="2711123"/>
                    <a:ext cx="623824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032" name="TextBox 10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7357" y="2711123"/>
                    <a:ext cx="623824" cy="3755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3" name="TextBox 1032"/>
                  <p:cNvSpPr txBox="1"/>
                  <p:nvPr/>
                </p:nvSpPr>
                <p:spPr>
                  <a:xfrm>
                    <a:off x="5610307" y="2483367"/>
                    <a:ext cx="101181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𝟏𝟓𝟎</m:t>
                        </m:r>
                      </m:oMath>
                    </a14:m>
                    <a:r>
                      <a:rPr lang="en-US" sz="1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bn-BD" sz="1400" b="1" dirty="0" smtClean="0">
                        <a:latin typeface="NikoshBAN" pitchFamily="2" charset="0"/>
                        <a:cs typeface="NikoshBAN" pitchFamily="2" charset="0"/>
                      </a:rPr>
                      <a:t>মিটার </a:t>
                    </a:r>
                    <a:r>
                      <a:rPr lang="en-US" sz="1400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1400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033" name="TextBox 10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0307" y="2483367"/>
                    <a:ext cx="1011815" cy="3077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8" name="TextBox 1037"/>
                <p:cNvSpPr txBox="1"/>
                <p:nvPr/>
              </p:nvSpPr>
              <p:spPr>
                <a:xfrm rot="17314619">
                  <a:off x="5316527" y="2787002"/>
                  <a:ext cx="9044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𝟏𝟎</m:t>
                      </m:r>
                    </m:oMath>
                  </a14:m>
                  <a:r>
                    <a:rPr lang="en-US" sz="1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1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মিটার   </a:t>
                  </a:r>
                  <a:endParaRPr lang="en-US" sz="1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038" name="TextBox 10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14619">
                  <a:off x="5316527" y="2787002"/>
                  <a:ext cx="904415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274"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4" name="TextBox 1043"/>
          <p:cNvSpPr txBox="1"/>
          <p:nvPr/>
        </p:nvSpPr>
        <p:spPr>
          <a:xfrm>
            <a:off x="362855" y="2326306"/>
            <a:ext cx="440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৪(গ)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8" name="Rectangle 1047"/>
              <p:cNvSpPr/>
              <p:nvPr/>
            </p:nvSpPr>
            <p:spPr>
              <a:xfrm>
                <a:off x="348998" y="2928232"/>
                <a:ext cx="48326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(খ) থেকে পাই,  </a:t>
                </a:r>
                <a:r>
                  <a:rPr lang="bn-BD" sz="1600" b="1" dirty="0">
                    <a:latin typeface="NikoshBAN" pitchFamily="2" charset="0"/>
                    <a:cs typeface="NikoshBAN" pitchFamily="2" charset="0"/>
                  </a:rPr>
                  <a:t>নদীর বিস্তার </a:t>
                </a:r>
                <a:r>
                  <a:rPr lang="en-US" sz="1200" b="1" dirty="0">
                    <a:latin typeface="NikoshBAN" pitchFamily="2" charset="0"/>
                    <a:cs typeface="NikoshBAN" pitchFamily="2" charset="0"/>
                  </a:rPr>
                  <a:t>BC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cs typeface="NikoshBAN" pitchFamily="2" charset="0"/>
                      </a:rPr>
                      <m:t>𝟐𝟓𝟗</m:t>
                    </m:r>
                    <m:r>
                      <a:rPr lang="en-US" sz="1600" b="1" i="1" dirty="0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1600" b="1" i="1" dirty="0" smtClean="0"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1600" b="1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bn-BD" sz="1600" b="1" dirty="0"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1048" name="Rectangle 1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8" y="2928232"/>
                <a:ext cx="4832601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631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9087" y="2642462"/>
                <a:ext cx="4613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(ক) থেকে পাই,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BD=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𝟏𝟎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87" y="2642462"/>
                <a:ext cx="461391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797" y="3342885"/>
                <a:ext cx="4586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মনে করি,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লোকটির  যাত্রা স্থান থেকে গন্তব্য স্থানের দূরত্ব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CD=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7" y="3342885"/>
                <a:ext cx="4586204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062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5146" y="3983582"/>
            <a:ext cx="876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এখন, পিথাগোরাসের উপপাদ্য অনুযায়ী, সমকোণী </a:t>
            </a:r>
            <a:r>
              <a:rPr lang="en-US" b="1" dirty="0" smtClean="0">
                <a:latin typeface="Cambria Math"/>
                <a:ea typeface="Cambria Math"/>
                <a:cs typeface="NikoshBAN" pitchFamily="2" charset="0"/>
              </a:rPr>
              <a:t>△CBD </a:t>
            </a:r>
            <a:r>
              <a:rPr lang="bn-BD" b="1" dirty="0" smtClean="0">
                <a:latin typeface="Cambria Math"/>
                <a:ea typeface="Cambria Math"/>
                <a:cs typeface="NikoshBAN" pitchFamily="2" charset="0"/>
              </a:rPr>
              <a:t>হতে পাই,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6796" y="4309605"/>
                <a:ext cx="8804911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𝑪𝑫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𝑩𝑪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𝑩𝑫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6" y="4309605"/>
                <a:ext cx="8804911" cy="427746"/>
              </a:xfrm>
              <a:prstGeom prst="rect">
                <a:avLst/>
              </a:prstGeom>
              <a:blipFill rotWithShape="1">
                <a:blip r:embed="rId11"/>
                <a:stretch>
                  <a:fillRect l="-55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5146" y="4724277"/>
                <a:ext cx="8711872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𝑪𝑫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𝟐𝟓𝟗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𝟏𝟎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6" y="4724277"/>
                <a:ext cx="8711872" cy="427746"/>
              </a:xfrm>
              <a:prstGeom prst="rect">
                <a:avLst/>
              </a:prstGeom>
              <a:blipFill rotWithShape="1">
                <a:blip r:embed="rId12"/>
                <a:stretch>
                  <a:fillRect l="-630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2855" y="5187644"/>
                <a:ext cx="8734405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𝑪𝑫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𝟔𝟕𝟒𝟗𝟔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𝟎𝟒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5" y="5187644"/>
                <a:ext cx="8734405" cy="393121"/>
              </a:xfrm>
              <a:prstGeom prst="rect">
                <a:avLst/>
              </a:prstGeom>
              <a:blipFill rotWithShape="1">
                <a:blip r:embed="rId13"/>
                <a:stretch>
                  <a:fillRect l="-628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5146" y="5580765"/>
                <a:ext cx="8762114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𝑪𝑫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𝟔𝟕𝟓𝟗𝟔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𝟎𝟒</m:t>
                        </m:r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6" y="5580765"/>
                <a:ext cx="8762114" cy="398186"/>
              </a:xfrm>
              <a:prstGeom prst="rect">
                <a:avLst/>
              </a:prstGeom>
              <a:blipFill rotWithShape="1">
                <a:blip r:embed="rId14"/>
                <a:stretch>
                  <a:fillRect l="-62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5146" y="5985502"/>
                <a:ext cx="8762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𝑪𝑫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𝟐𝟓𝟗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𝟗𝟗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মিটার  বা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𝟑𝟎𝟎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(প্রায়)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Ans.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6" y="5985502"/>
                <a:ext cx="876211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626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705067">
                <a:off x="5950728" y="3040213"/>
                <a:ext cx="180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𝟑𝟎𝟎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en-US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5067">
                <a:off x="5950728" y="3040213"/>
                <a:ext cx="180530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5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44" grpId="0"/>
      <p:bldP spid="1048" grpId="0"/>
      <p:bldP spid="3" grpId="0"/>
      <p:bldP spid="4" grpId="0"/>
      <p:bldP spid="5" grpId="0"/>
      <p:bldP spid="12" grpId="0"/>
      <p:bldP spid="37" grpId="0"/>
      <p:bldP spid="38" grpId="0"/>
      <p:bldP spid="39" grpId="0"/>
      <p:bldP spid="4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3150" y="737175"/>
                <a:ext cx="8840850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বই-২০ 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মিটার দীর্ঘ একটি মই লম্ব ভাবে দন্ডায়মান একটি দেওয়ালের ছাদ বরাবর ঠেস দিয়ে রাখা হলো। ফলে এটি ভূমির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 কোণ উৎপন্ন করল। 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endParaRPr lang="en-US" sz="2000" b="1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737175"/>
                <a:ext cx="8840850" cy="714876"/>
              </a:xfrm>
              <a:prstGeom prst="rect">
                <a:avLst/>
              </a:prstGeom>
              <a:blipFill rotWithShape="1">
                <a:blip r:embed="rId2"/>
                <a:stretch>
                  <a:fillRect l="-759" t="-683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1407167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উদ্দীপক অনুসারে সংক্ষিপ্ত বর্ণনা সহ চিত্র অংকন কর। </a:t>
            </a:r>
            <a:endParaRPr lang="en-US" sz="2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6" y="1796534"/>
            <a:ext cx="882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দেওয়ালটির উচ্চতা নির্ণয় কর। </a:t>
            </a:r>
            <a:endParaRPr lang="en-US" sz="2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50" y="2165866"/>
                <a:ext cx="884085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(গ)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দেওয়ালের সাথে ঠেস দিয়ে রাখা অবস্থায় মইটিকে পূর্বের অবস্থান থেকে ভূমি বরাবর আর কতদূর সরালে মইটি ভূমির সাথে 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2D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কোণ উৎপন্ন করবে? </a:t>
                </a:r>
                <a:endParaRPr lang="en-US" sz="2000" b="1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2165866"/>
                <a:ext cx="8840850" cy="734240"/>
              </a:xfrm>
              <a:prstGeom prst="rect">
                <a:avLst/>
              </a:prstGeom>
              <a:blipFill rotWithShape="1">
                <a:blip r:embed="rId3"/>
                <a:stretch>
                  <a:fillRect l="-759" t="-4132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276600"/>
                <a:ext cx="548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বই-২১ 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চিত্রে </a:t>
                </a:r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CD=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92D050"/>
                        </a:solidFill>
                        <a:latin typeface="Cambria Math"/>
                      </a:rPr>
                      <m:t>𝟗𝟔</m:t>
                    </m:r>
                  </m:oMath>
                </a14:m>
                <a:r>
                  <a:rPr lang="en-US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মিটার।                  </a:t>
                </a:r>
                <a:endParaRPr lang="en-US" sz="2000" b="1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76600"/>
                <a:ext cx="54864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111" t="-1230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3150" y="3864912"/>
            <a:ext cx="548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ea typeface="Cambria Math"/>
                <a:cs typeface="NikoshBAN" pitchFamily="2" charset="0"/>
              </a:rPr>
              <a:t>∠CAD 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ea typeface="Cambria Math"/>
                <a:cs typeface="NikoshBAN" pitchFamily="2" charset="0"/>
              </a:rPr>
              <a:t>এর ডিগ্রি পরিমাপ নির্ণয় কর। </a:t>
            </a:r>
            <a:endParaRPr lang="en-US" sz="2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655" y="4586272"/>
            <a:ext cx="547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BC 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এর দৈর্ঘ্য নির্ণয় কর। </a:t>
            </a:r>
            <a:endParaRPr lang="en-US" sz="2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655" y="5220793"/>
            <a:ext cx="547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  <a:latin typeface="NikoshBAN" pitchFamily="2" charset="0"/>
                <a:ea typeface="Cambria Math"/>
                <a:cs typeface="NikoshBAN" pitchFamily="2" charset="0"/>
              </a:rPr>
              <a:t>△ACD </a:t>
            </a:r>
            <a:r>
              <a:rPr lang="bn-BD" sz="2000" b="1" dirty="0" smtClean="0">
                <a:solidFill>
                  <a:srgbClr val="92D050"/>
                </a:solidFill>
                <a:latin typeface="NikoshBAN" pitchFamily="2" charset="0"/>
                <a:ea typeface="Cambria Math"/>
                <a:cs typeface="NikoshBAN" pitchFamily="2" charset="0"/>
              </a:rPr>
              <a:t>এর পরিসীমা নির্ণয় কর। </a:t>
            </a:r>
            <a:endParaRPr lang="en-US" sz="2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91200" y="3476655"/>
            <a:ext cx="0" cy="2619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984160" y="3362612"/>
            <a:ext cx="2987051" cy="2258291"/>
            <a:chOff x="6046227" y="3366654"/>
            <a:chExt cx="2987051" cy="2258291"/>
          </a:xfrm>
        </p:grpSpPr>
        <p:grpSp>
          <p:nvGrpSpPr>
            <p:cNvPr id="24" name="Group 23"/>
            <p:cNvGrpSpPr/>
            <p:nvPr/>
          </p:nvGrpSpPr>
          <p:grpSpPr>
            <a:xfrm>
              <a:off x="6046227" y="3366654"/>
              <a:ext cx="2987051" cy="2258291"/>
              <a:chOff x="6144961" y="3521241"/>
              <a:chExt cx="2987051" cy="2258291"/>
            </a:xfrm>
          </p:grpSpPr>
          <p:sp>
            <p:nvSpPr>
              <p:cNvPr id="15" name="Right Triangle 14"/>
              <p:cNvSpPr/>
              <p:nvPr/>
            </p:nvSpPr>
            <p:spPr>
              <a:xfrm>
                <a:off x="6248400" y="3886200"/>
                <a:ext cx="2743200" cy="1524000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7" name="Straight Connector 16"/>
              <p:cNvCxnSpPr>
                <a:stCxn id="15" idx="0"/>
              </p:cNvCxnSpPr>
              <p:nvPr/>
            </p:nvCxnSpPr>
            <p:spPr>
              <a:xfrm>
                <a:off x="6248400" y="3886200"/>
                <a:ext cx="1143000" cy="152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740314" y="5115382"/>
                    <a:ext cx="623824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314" y="5115382"/>
                    <a:ext cx="623824" cy="3755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/>
              <p:cNvSpPr txBox="1"/>
              <p:nvPr/>
            </p:nvSpPr>
            <p:spPr>
              <a:xfrm>
                <a:off x="6144961" y="3521241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55428" y="54102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02715" y="5375380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763000" y="541020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011414" y="4977910"/>
                  <a:ext cx="623824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414" y="4977910"/>
                  <a:ext cx="623824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21266" y="5220793"/>
                  <a:ext cx="9428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𝟗𝟔</m:t>
                      </m:r>
                    </m:oMath>
                  </a14:m>
                  <a:r>
                    <a:rPr lang="bn-BD" b="1" dirty="0" smtClean="0">
                      <a:latin typeface="NikoshBAN" pitchFamily="2" charset="0"/>
                      <a:cs typeface="NikoshBAN" pitchFamily="2" charset="0"/>
                    </a:rPr>
                    <a:t>মিটার 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266" y="5220793"/>
                  <a:ext cx="9428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667" r="-4545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Connector 27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91" y="5484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কাজের সমাধানঃ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3150" y="639621"/>
            <a:ext cx="8878278" cy="1789986"/>
            <a:chOff x="265722" y="737175"/>
            <a:chExt cx="8878278" cy="17899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65722" y="737175"/>
                  <a:ext cx="8878278" cy="590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b="1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বই-২০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𝟏𝟔</m:t>
                      </m:r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 মিটার দীর্ঘ একটি মই লম্ব ভাবে দন্ডায়মান একটি দেওয়ালের ছাদ বরাবর ঠেস দিয়ে রাখা হলো। ফলে এটি ভূমির সাথে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 কোণ উৎপন্ন করল। 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</a:t>
                  </a:r>
                  <a:endParaRPr lang="en-US" sz="16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22" y="737175"/>
                  <a:ext cx="8878278" cy="5903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12" t="-5155" r="-481" b="-123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265722" y="1259699"/>
              <a:ext cx="87258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উদ্দীপক অনুসারে সংক্ষিপ্ত বর্ণনা সহ চিত্র অংকন কর। </a:t>
              </a:r>
              <a:endParaRPr lang="en-US" sz="1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5722" y="1598253"/>
              <a:ext cx="87258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দেওয়ালটির উচ্চতা নির্ণয় কর। </a:t>
              </a:r>
              <a:endParaRPr lang="en-US" sz="1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65722" y="1936807"/>
                  <a:ext cx="8788223" cy="590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(গ)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দেওয়ালের সাথে ঠেস দিয়ে রাখা অবস্থায় মইটিকে পূর্বের অবস্থান থেকে ভূমি বরাবর আর কতদূর সরালে মইটি ভূমির সাথে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কোণ উৎপন্ন করবে? </a:t>
                  </a:r>
                  <a:endParaRPr lang="en-US" sz="16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22" y="1936807"/>
                  <a:ext cx="8788223" cy="5903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6" t="-1031" b="-123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486397" y="2238275"/>
            <a:ext cx="1734377" cy="1978921"/>
            <a:chOff x="6693751" y="1263204"/>
            <a:chExt cx="1767982" cy="1978921"/>
          </a:xfrm>
        </p:grpSpPr>
        <p:grpSp>
          <p:nvGrpSpPr>
            <p:cNvPr id="29" name="Group 28"/>
            <p:cNvGrpSpPr/>
            <p:nvPr/>
          </p:nvGrpSpPr>
          <p:grpSpPr>
            <a:xfrm>
              <a:off x="6693751" y="1263204"/>
              <a:ext cx="1767982" cy="1952736"/>
              <a:chOff x="3305003" y="1757027"/>
              <a:chExt cx="1767982" cy="195273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465278" y="1870540"/>
                <a:ext cx="1607707" cy="1839223"/>
                <a:chOff x="2434761" y="1377748"/>
                <a:chExt cx="1607707" cy="1839223"/>
              </a:xfrm>
            </p:grpSpPr>
            <p:pic>
              <p:nvPicPr>
                <p:cNvPr id="36" name="Picture 35" descr="file (3).png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1" r="68218"/>
                <a:stretch/>
              </p:blipFill>
              <p:spPr>
                <a:xfrm>
                  <a:off x="3321983" y="1377748"/>
                  <a:ext cx="720485" cy="1839223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20" r="65374" b="14628"/>
                <a:stretch/>
              </p:blipFill>
              <p:spPr>
                <a:xfrm>
                  <a:off x="2434761" y="1633567"/>
                  <a:ext cx="1126594" cy="1217639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543699" y="2843046"/>
                  <a:ext cx="961187" cy="816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3305003" y="3047951"/>
                <a:ext cx="320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201895" y="1757027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7741248" y="2842015"/>
              <a:ext cx="365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3150" y="2810592"/>
                <a:ext cx="5183249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মনে  করি, দেওয়ালের শীর্ষ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পাদবিন্দু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 ভূতলস্থ  নির্দিষ্ট বিন্দু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 . </a:t>
                </a:r>
              </a:p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তাহলে, মইয়ের  দৈর্ঘ্য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মিটার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, দেওয়ালের শীর্ষের উন্নতি কোণ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∠ACB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rgbClr val="FFC000"/>
                    </a:solidFill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:r>
                  <a:rPr lang="bn-BD" b="1" dirty="0" smtClean="0">
                    <a:solidFill>
                      <a:srgbClr val="FFC000"/>
                    </a:solidFill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2810592"/>
                <a:ext cx="5183249" cy="1206549"/>
              </a:xfrm>
              <a:prstGeom prst="rect">
                <a:avLst/>
              </a:prstGeom>
              <a:blipFill rotWithShape="1">
                <a:blip r:embed="rId6"/>
                <a:stretch>
                  <a:fillRect l="-1059" t="-2525" r="-1647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39436" y="2390397"/>
            <a:ext cx="225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বই-২০(ক)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151" y="3984014"/>
            <a:ext cx="233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3150" y="4325637"/>
                <a:ext cx="872587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(ক) থেকে পাই,  মইয়ের  দৈর্ঘ্য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মিটার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দেওয়ালের শীর্ষের উন্নতি কোণ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∠ACB=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4325637"/>
                <a:ext cx="8725878" cy="375552"/>
              </a:xfrm>
              <a:prstGeom prst="rect">
                <a:avLst/>
              </a:prstGeom>
              <a:blipFill rotWithShape="1">
                <a:blip r:embed="rId7"/>
                <a:stretch>
                  <a:fillRect l="-629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3151" y="4714801"/>
                <a:ext cx="42567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মনে করি, দেওয়ালের উচ্চতা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NikoshBAN" pitchFamily="2" charset="0"/>
                      </a:rPr>
                      <m:t>𝒉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মিটার।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1" y="4714801"/>
                <a:ext cx="425678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28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09600" y="556543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59934" y="5517479"/>
                <a:ext cx="4621495" cy="94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𝟖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𝟕𝟑𝟐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𝟏𝟑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𝟖𝟓𝟔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(প্রায়)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Ans.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34" y="5517479"/>
                <a:ext cx="4621495" cy="949427"/>
              </a:xfrm>
              <a:prstGeom prst="rect">
                <a:avLst/>
              </a:prstGeom>
              <a:blipFill rotWithShape="1">
                <a:blip r:embed="rId11"/>
                <a:stretch>
                  <a:fillRect l="-105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9436" y="5259155"/>
                <a:ext cx="4220498" cy="49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এখন, সমকোণী </a:t>
                </a:r>
                <a:r>
                  <a:rPr lang="en-US" b="1" dirty="0">
                    <a:latin typeface="NikoshBAN" pitchFamily="2" charset="0"/>
                    <a:ea typeface="Cambria Math"/>
                    <a:cs typeface="NikoshBAN" pitchFamily="2" charset="0"/>
                  </a:rPr>
                  <a:t>△ABC </a:t>
                </a:r>
                <a:r>
                  <a:rPr lang="bn-BD" b="1" dirty="0">
                    <a:latin typeface="NikoshBAN" pitchFamily="2" charset="0"/>
                    <a:ea typeface="Cambria Math"/>
                    <a:cs typeface="NikoshBAN" pitchFamily="2" charset="0"/>
                  </a:rPr>
                  <a:t>এর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𝒔𝒊𝒏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" y="5259155"/>
                <a:ext cx="4220498" cy="491738"/>
              </a:xfrm>
              <a:prstGeom prst="rect">
                <a:avLst/>
              </a:prstGeom>
              <a:blipFill rotWithShape="1">
                <a:blip r:embed="rId12"/>
                <a:stretch>
                  <a:fillRect l="-130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9436" y="5904623"/>
                <a:ext cx="4220497" cy="537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𝒉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" y="5904623"/>
                <a:ext cx="4220497" cy="537840"/>
              </a:xfrm>
              <a:prstGeom prst="rect">
                <a:avLst/>
              </a:prstGeom>
              <a:blipFill rotWithShape="1">
                <a:blip r:embed="rId13"/>
                <a:stretch>
                  <a:fillRect l="-130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59934" y="4882435"/>
                <a:ext cx="4310684" cy="496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34" y="4882435"/>
                <a:ext cx="4310684" cy="496739"/>
              </a:xfrm>
              <a:prstGeom prst="rect">
                <a:avLst/>
              </a:prstGeom>
              <a:blipFill rotWithShape="1">
                <a:blip r:embed="rId14"/>
                <a:stretch>
                  <a:fillRect l="-113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5" idx="3"/>
          </p:cNvCxnSpPr>
          <p:nvPr/>
        </p:nvCxnSpPr>
        <p:spPr>
          <a:xfrm>
            <a:off x="4559934" y="4899467"/>
            <a:ext cx="0" cy="180613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8488758">
                <a:off x="5481850" y="2907126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</a:rPr>
                      <m:t>𝟏𝟔</m:t>
                    </m:r>
                  </m:oMath>
                </a14:m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endParaRPr lang="en-US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88758">
                <a:off x="5481850" y="2907126"/>
                <a:ext cx="14478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0514" y="3474011"/>
                <a:ext cx="6238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14" y="3474011"/>
                <a:ext cx="623824" cy="37555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46902" y="2985593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902" y="2985593"/>
                <a:ext cx="44755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8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3" grpId="0"/>
      <p:bldP spid="13" grpId="0"/>
      <p:bldP spid="15" grpId="0"/>
      <p:bldP spid="45" grpId="0"/>
      <p:bldP spid="17" grpId="0"/>
      <p:bldP spid="19" grpId="0"/>
      <p:bldP spid="20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41" y="54846"/>
            <a:ext cx="87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কাজের সমাধানঃ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3150" y="536800"/>
            <a:ext cx="8840850" cy="1265178"/>
            <a:chOff x="364709" y="737175"/>
            <a:chExt cx="8840850" cy="1265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81000" y="737175"/>
                  <a:ext cx="8763000" cy="528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5</a:t>
                  </a:r>
                  <a:r>
                    <a:rPr lang="en-US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বই-২০ </a:t>
                  </a:r>
                  <a:r>
                    <a:rPr lang="en-US" sz="14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𝟏𝟔</m:t>
                      </m:r>
                    </m:oMath>
                  </a14:m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 মিটার দীর্ঘ একটি মই লম্ব ভাবে দন্ডায়মান একটি দেওয়ালের ছাদ বরাবর ঠেস দিয়ে রাখা হলো। ফলে এটি ভূমির সাথে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4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 কোণ উৎপন্ন করল। </a:t>
                  </a:r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</a:t>
                  </a:r>
                  <a:endParaRPr lang="en-US" sz="14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737175"/>
                  <a:ext cx="8763000" cy="5280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9" t="-3448" b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364709" y="1111317"/>
              <a:ext cx="8840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1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উদ্দীপক অনুসারে সংক্ষিপ্ত বর্ণনা সহ চিত্র অংকন কর। </a:t>
              </a:r>
              <a:endParaRPr lang="en-US" sz="1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888" y="1378512"/>
              <a:ext cx="8694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1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4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দেওয়ালটির উচ্চতা নির্ণয় কর। </a:t>
              </a:r>
              <a:endParaRPr lang="en-US" sz="14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1888" y="1686289"/>
                  <a:ext cx="8762112" cy="316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(গ)</a:t>
                  </a:r>
                  <a:r>
                    <a:rPr lang="en-US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দেওয়ালের সাথে ঠেস দিয়ে রাখা অবস্থায় মইটিকে পূর্বের অবস্থান থেকে ভূমি বরাবর আর কতদূর সরালে মইটি ভূমির সাথে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400" b="1" i="1" smtClean="0">
                              <a:solidFill>
                                <a:srgbClr val="92D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92D050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92D05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4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কোণ উৎপন্ন করবে? </a:t>
                  </a:r>
                  <a:endParaRPr lang="en-US" sz="14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88" y="1686289"/>
                  <a:ext cx="8762112" cy="3160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9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318655" y="1984105"/>
            <a:ext cx="265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বই-২০(গ)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56543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          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400190" y="1949650"/>
            <a:ext cx="3469191" cy="1978921"/>
            <a:chOff x="4080649" y="2187178"/>
            <a:chExt cx="3469191" cy="1978921"/>
          </a:xfrm>
        </p:grpSpPr>
        <p:sp>
          <p:nvSpPr>
            <p:cNvPr id="23" name="TextBox 22"/>
            <p:cNvSpPr txBox="1"/>
            <p:nvPr/>
          </p:nvSpPr>
          <p:spPr>
            <a:xfrm>
              <a:off x="4080649" y="3602836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D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449642" y="2187178"/>
              <a:ext cx="3100198" cy="1978921"/>
              <a:chOff x="4495800" y="2238275"/>
              <a:chExt cx="3100198" cy="197892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486399" y="2238275"/>
                <a:ext cx="2109599" cy="1978921"/>
                <a:chOff x="6693751" y="1263204"/>
                <a:chExt cx="2082089" cy="1978921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6693751" y="1263204"/>
                  <a:ext cx="2082089" cy="1942844"/>
                  <a:chOff x="3305003" y="1757027"/>
                  <a:chExt cx="2082089" cy="1942844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3465278" y="1860648"/>
                    <a:ext cx="1921814" cy="1839223"/>
                    <a:chOff x="2434761" y="1367856"/>
                    <a:chExt cx="1921814" cy="1839223"/>
                  </a:xfrm>
                </p:grpSpPr>
                <p:pic>
                  <p:nvPicPr>
                    <p:cNvPr id="36" name="Picture 35" descr="file (3).png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r="55493"/>
                    <a:stretch/>
                  </p:blipFill>
                  <p:spPr>
                    <a:xfrm>
                      <a:off x="3347621" y="1367856"/>
                      <a:ext cx="1008954" cy="183922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47420" r="65374" b="14628"/>
                    <a:stretch/>
                  </p:blipFill>
                  <p:spPr>
                    <a:xfrm>
                      <a:off x="2434761" y="1633567"/>
                      <a:ext cx="1126594" cy="1217639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2543699" y="2843046"/>
                      <a:ext cx="961187" cy="816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 rot="18517666">
                        <a:off x="3444708" y="2429904"/>
                        <a:ext cx="99899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/>
                              </a:rPr>
                              <m:t>𝟏𝟔</m:t>
                            </m:r>
                          </m:oMath>
                        </a14:m>
                        <a:r>
                          <a:rPr lang="en-US" b="1" dirty="0" smtClean="0">
                            <a:latin typeface="NikoshBAN" pitchFamily="2" charset="0"/>
                            <a:cs typeface="NikoshBAN" pitchFamily="2" charset="0"/>
                          </a:rPr>
                          <a:t> </a:t>
                        </a:r>
                        <a:r>
                          <a:rPr lang="bn-BD" b="1" dirty="0" smtClean="0">
                            <a:latin typeface="NikoshBAN" pitchFamily="2" charset="0"/>
                            <a:cs typeface="NikoshBAN" pitchFamily="2" charset="0"/>
                          </a:rPr>
                          <a:t>মিটার </a:t>
                        </a:r>
                        <a:endParaRPr lang="en-US" b="1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3" name="TextBox 3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8517666">
                        <a:off x="3444708" y="2429904"/>
                        <a:ext cx="998991" cy="369332"/>
                      </a:xfrm>
                      <a:prstGeom prst="rect">
                        <a:avLst/>
                      </a:prstGeom>
                      <a:blipFill rotWithShape="1">
                        <a:blip r:embed="rId6"/>
                        <a:stretch>
                          <a:fillRect t="-4192" r="-986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305003" y="3047951"/>
                    <a:ext cx="32055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latin typeface="NikoshBAN" pitchFamily="2" charset="0"/>
                        <a:cs typeface="NikoshBAN" pitchFamily="2" charset="0"/>
                      </a:rPr>
                      <a:t>C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201895" y="1757027"/>
                    <a:ext cx="352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A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7741248" y="2842015"/>
                  <a:ext cx="3658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NikoshBAN" pitchFamily="2" charset="0"/>
                      <a:cs typeface="NikoshBAN" pitchFamily="2" charset="0"/>
                    </a:rPr>
                    <a:t>B</a:t>
                  </a:r>
                  <a:endParaRPr lang="en-US" sz="2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7183177" y="2566407"/>
                      <a:ext cx="627030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𝟔𝟎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3177" y="2566407"/>
                      <a:ext cx="627030" cy="37555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Straight Connector 7"/>
              <p:cNvCxnSpPr/>
              <p:nvPr/>
            </p:nvCxnSpPr>
            <p:spPr>
              <a:xfrm flipH="1">
                <a:off x="4495800" y="3829305"/>
                <a:ext cx="1341936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495800" y="3095818"/>
                <a:ext cx="2294472" cy="721268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708222" y="2911152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M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07270" y="3541478"/>
                    <a:ext cx="779130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a14:m>
                    <a:r>
                      <a:rPr lang="en-US" b="1" dirty="0" smtClean="0">
                        <a:latin typeface="NikoshBAN" pitchFamily="2" charset="0"/>
                        <a:cs typeface="NikoshBAN" pitchFamily="2" charset="0"/>
                      </a:rPr>
                      <a:t>    </a:t>
                    </a:r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7270" y="3541478"/>
                    <a:ext cx="779130" cy="37555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20638508">
                  <a:off x="4874635" y="3177580"/>
                  <a:ext cx="10102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𝟏𝟔</m:t>
                      </m:r>
                    </m:oMath>
                  </a14:m>
                  <a:r>
                    <a:rPr lang="bn-BD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মিটার </a:t>
                  </a:r>
                  <a:r>
                    <a:rPr lang="en-US" sz="1600" b="1" dirty="0" smtClean="0">
                      <a:solidFill>
                        <a:srgbClr val="00B0F0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  <a:endParaRPr lang="en-US" sz="16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38508">
                  <a:off x="4874635" y="3177580"/>
                  <a:ext cx="1010213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3150" y="2353437"/>
                <a:ext cx="4410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দেওয়া আছে, মইয়ের  দৈর্ঘ্য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𝟏𝟔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2353437"/>
                <a:ext cx="441097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245" t="-6557" r="-27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8655" y="2712855"/>
                <a:ext cx="4689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(খ) হতে পাই, দেওয়ালের উচ্চতা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AB=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𝟏𝟑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𝟖𝟓𝟔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2712855"/>
                <a:ext cx="4689707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039" t="-6557" r="-9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20328" y="3021498"/>
            <a:ext cx="428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এখন, পিথাগোরাসের উপপাদ্য অনুযায়ী, সমকোণী </a:t>
            </a:r>
            <a:r>
              <a:rPr lang="en-US" b="1" dirty="0" smtClean="0">
                <a:latin typeface="Cambria Math"/>
                <a:ea typeface="Cambria Math"/>
                <a:cs typeface="NikoshBAN" pitchFamily="2" charset="0"/>
              </a:rPr>
              <a:t>△ACB </a:t>
            </a:r>
            <a:r>
              <a:rPr lang="bn-BD" b="1" dirty="0" smtClean="0">
                <a:latin typeface="Cambria Math"/>
                <a:ea typeface="Cambria Math"/>
                <a:cs typeface="NikoshBAN" pitchFamily="2" charset="0"/>
              </a:rPr>
              <a:t>হতে পাই,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0328" y="3554206"/>
                <a:ext cx="3923705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𝐁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𝑨𝑪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𝑨𝑩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28" y="3554206"/>
                <a:ext cx="3923705" cy="427746"/>
              </a:xfrm>
              <a:prstGeom prst="rect">
                <a:avLst/>
              </a:prstGeom>
              <a:blipFill rotWithShape="1">
                <a:blip r:embed="rId12"/>
                <a:stretch>
                  <a:fillRect l="-1400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3150" y="3928571"/>
                <a:ext cx="3922486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𝐁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𝟏𝟔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𝟏𝟑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𝟖𝟓𝟔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3928571"/>
                <a:ext cx="3922486" cy="427746"/>
              </a:xfrm>
              <a:prstGeom prst="rect">
                <a:avLst/>
              </a:prstGeom>
              <a:blipFill rotWithShape="1">
                <a:blip r:embed="rId13"/>
                <a:stretch>
                  <a:fillRect l="-1400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3150" y="4272046"/>
                <a:ext cx="3940883" cy="3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𝐁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𝟐𝟓𝟔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𝟏𝟗𝟐</m:t>
                        </m:r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4272046"/>
                <a:ext cx="3940883" cy="398186"/>
              </a:xfrm>
              <a:prstGeom prst="rect">
                <a:avLst/>
              </a:prstGeom>
              <a:blipFill rotWithShape="1">
                <a:blip r:embed="rId14"/>
                <a:stretch>
                  <a:fillRect l="-1393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8655" y="4618088"/>
                <a:ext cx="3925378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𝐁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𝟔𝟒</m:t>
                        </m:r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4618088"/>
                <a:ext cx="3925378" cy="395429"/>
              </a:xfrm>
              <a:prstGeom prst="rect">
                <a:avLst/>
              </a:prstGeom>
              <a:blipFill rotWithShape="1">
                <a:blip r:embed="rId15"/>
                <a:stretch>
                  <a:fillRect l="-1242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3150" y="4975971"/>
                <a:ext cx="3940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𝐁</m:t>
                    </m:r>
                    <m:r>
                      <a:rPr lang="en-US" b="1" i="1" smtClean="0">
                        <a:latin typeface="Cambria Math"/>
                      </a:rPr>
                      <m:t>𝑪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</a:rPr>
                      <m:t>𝟖</m:t>
                    </m:r>
                  </m:oMath>
                </a14:m>
                <a:endParaRPr lang="en-US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4975971"/>
                <a:ext cx="39408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39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4238997" y="3440629"/>
            <a:ext cx="0" cy="341737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3150" y="5318509"/>
                <a:ext cx="39224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মনে করি, মইটি পূর্বের অবস্থান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থেকে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D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বিন্দুতে সরাতে হবে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CD=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মিটার এবং মইটি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AB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কে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বিন্দুতে ছেদ করে।   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5318509"/>
                <a:ext cx="3922486" cy="830997"/>
              </a:xfrm>
              <a:prstGeom prst="rect">
                <a:avLst/>
              </a:prstGeom>
              <a:blipFill rotWithShape="1">
                <a:blip r:embed="rId17"/>
                <a:stretch>
                  <a:fillRect l="-933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3150" y="6156213"/>
                <a:ext cx="3922486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তাহলে, </a:t>
                </a:r>
                <a:r>
                  <a:rPr lang="en-US" sz="1200" b="1" dirty="0" smtClean="0">
                    <a:latin typeface="NikoshBAN" pitchFamily="2" charset="0"/>
                    <a:cs typeface="NikoshBAN" pitchFamily="2" charset="0"/>
                  </a:rPr>
                  <a:t>BD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𝟖</m:t>
                    </m:r>
                    <m:r>
                      <a:rPr lang="en-US" sz="1600" b="1" i="1" smtClean="0"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মিটার, </a:t>
                </a:r>
                <a:r>
                  <a:rPr lang="en-US" sz="1200" b="1" dirty="0" smtClean="0">
                    <a:latin typeface="NikoshBAN" pitchFamily="2" charset="0"/>
                    <a:cs typeface="NikoshBAN" pitchFamily="2" charset="0"/>
                  </a:rPr>
                  <a:t>DM=AC=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𝟏𝟔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মিটার এবং </a:t>
                </a:r>
                <a:r>
                  <a:rPr lang="en-US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</a:t>
                </a:r>
                <a:r>
                  <a:rPr lang="en-US" sz="12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BDM</a:t>
                </a:r>
                <a:r>
                  <a:rPr lang="en-US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6156213"/>
                <a:ext cx="3922486" cy="590354"/>
              </a:xfrm>
              <a:prstGeom prst="rect">
                <a:avLst/>
              </a:prstGeom>
              <a:blipFill rotWithShape="1">
                <a:blip r:embed="rId18"/>
                <a:stretch>
                  <a:fillRect l="-933" t="-2062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238996" y="6409937"/>
                <a:ext cx="5362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𝟖𝟓𝟔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r>
                  <a:rPr lang="bn-BD" b="1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𝟖𝟓𝟔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(প্রায়)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Ans.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96" y="6409937"/>
                <a:ext cx="5362204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909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244032" y="3892997"/>
                <a:ext cx="4937396" cy="48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এখন, সমকোণী </a:t>
                </a:r>
                <a:r>
                  <a:rPr lang="en-US" b="1" dirty="0">
                    <a:latin typeface="NikoshBAN" pitchFamily="2" charset="0"/>
                    <a:ea typeface="Cambria Math"/>
                    <a:cs typeface="NikoshBAN" pitchFamily="2" charset="0"/>
                  </a:rPr>
                  <a:t>△</a:t>
                </a:r>
                <a:r>
                  <a:rPr lang="en-US" sz="1400" b="1" dirty="0">
                    <a:latin typeface="NikoshBAN" pitchFamily="2" charset="0"/>
                    <a:ea typeface="Cambria Math"/>
                    <a:cs typeface="NikoshBAN" pitchFamily="2" charset="0"/>
                  </a:rPr>
                  <a:t>MDB</a:t>
                </a:r>
                <a:r>
                  <a:rPr lang="en-US" b="1" dirty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>
                    <a:latin typeface="NikoshBAN" pitchFamily="2" charset="0"/>
                    <a:ea typeface="Cambria Math"/>
                    <a:cs typeface="NikoshBAN" pitchFamily="2" charset="0"/>
                  </a:rPr>
                  <a:t>এর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𝒄𝒐𝒔</m:t>
                        </m:r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𝑩𝑫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𝑫𝑴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32" y="3892997"/>
                <a:ext cx="4937396" cy="489814"/>
              </a:xfrm>
              <a:prstGeom prst="rect">
                <a:avLst/>
              </a:prstGeom>
              <a:blipFill rotWithShape="1">
                <a:blip r:embed="rId20"/>
                <a:stretch>
                  <a:fillRect l="-988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238996" y="4337503"/>
                <a:ext cx="4866231" cy="537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96" y="4337503"/>
                <a:ext cx="4866231" cy="537840"/>
              </a:xfrm>
              <a:prstGeom prst="rect">
                <a:avLst/>
              </a:prstGeom>
              <a:blipFill rotWithShape="1">
                <a:blip r:embed="rId21"/>
                <a:stretch>
                  <a:fillRect l="-100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244032" y="4832785"/>
                <a:ext cx="4937396" cy="492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32" y="4832785"/>
                <a:ext cx="4937396" cy="492507"/>
              </a:xfrm>
              <a:prstGeom prst="rect">
                <a:avLst/>
              </a:prstGeom>
              <a:blipFill rotWithShape="1">
                <a:blip r:embed="rId22"/>
                <a:stretch>
                  <a:fillRect l="-98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244032" y="5301019"/>
                <a:ext cx="4826559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𝟖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32" y="5301019"/>
                <a:ext cx="4826559" cy="395429"/>
              </a:xfrm>
              <a:prstGeom prst="rect">
                <a:avLst/>
              </a:prstGeom>
              <a:blipFill rotWithShape="1">
                <a:blip r:embed="rId23"/>
                <a:stretch>
                  <a:fillRect l="-1010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244031" y="5628051"/>
                <a:ext cx="4826559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𝟖</m:t>
                    </m:r>
                  </m:oMath>
                </a14:m>
                <a:endParaRPr lang="bn-BD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31" y="5628051"/>
                <a:ext cx="4826559" cy="395429"/>
              </a:xfrm>
              <a:prstGeom prst="rect">
                <a:avLst/>
              </a:prstGeom>
              <a:blipFill rotWithShape="1">
                <a:blip r:embed="rId24"/>
                <a:stretch>
                  <a:fillRect l="-1010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244032" y="6040605"/>
                <a:ext cx="48265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𝟖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𝟕𝟑𝟐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bn-BD" b="1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32" y="6040605"/>
                <a:ext cx="4826558" cy="369332"/>
              </a:xfrm>
              <a:prstGeom prst="rect">
                <a:avLst/>
              </a:prstGeom>
              <a:blipFill rotWithShape="1">
                <a:blip r:embed="rId25"/>
                <a:stretch>
                  <a:fillRect l="-1010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91763" y="3513940"/>
                <a:ext cx="9310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bn-BD" sz="1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মিটার</a:t>
                </a:r>
                <a:endParaRPr lang="en-US" sz="1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63" y="3513940"/>
                <a:ext cx="931093" cy="307777"/>
              </a:xfrm>
              <a:prstGeom prst="rect">
                <a:avLst/>
              </a:prstGeom>
              <a:blipFill rotWithShape="1">
                <a:blip r:embed="rId26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62023" y="3503079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023" y="3503079"/>
                <a:ext cx="367986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5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27709"/>
            <a:ext cx="878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কাজের সমাধানঃ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3150" y="537120"/>
            <a:ext cx="5700269" cy="1539369"/>
            <a:chOff x="303150" y="537120"/>
            <a:chExt cx="5700269" cy="1539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03150" y="537120"/>
                  <a:ext cx="56803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৬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বই-২১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চিত্রে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CD=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𝟗𝟔</m:t>
                      </m:r>
                    </m:oMath>
                  </a14:m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মিটার।                  </a:t>
                  </a:r>
                  <a:endParaRPr lang="en-US" sz="20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50" y="537120"/>
                  <a:ext cx="5680364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80" t="-1212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03150" y="907343"/>
              <a:ext cx="5659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ea typeface="Cambria Math"/>
                  <a:cs typeface="NikoshBAN" pitchFamily="2" charset="0"/>
                </a:rPr>
                <a:t>∠CAD 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ea typeface="Cambria Math"/>
                  <a:cs typeface="NikoshBAN" pitchFamily="2" charset="0"/>
                </a:rPr>
                <a:t>এর ডিগ্রি পরিমাপ নির্ণয় কর। </a:t>
              </a:r>
              <a:endParaRPr lang="en-US" sz="2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150" y="1280161"/>
              <a:ext cx="5700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(খ)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BC 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এর দৈর্ঘ্য নির্ণয় কর। </a:t>
              </a:r>
              <a:endParaRPr lang="en-US" sz="2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150" y="1676379"/>
              <a:ext cx="5666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(গ)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ea typeface="Cambria Math"/>
                  <a:cs typeface="NikoshBAN" pitchFamily="2" charset="0"/>
                </a:rPr>
                <a:t>△ACD 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ea typeface="Cambria Math"/>
                  <a:cs typeface="NikoshBAN" pitchFamily="2" charset="0"/>
                </a:rPr>
                <a:t>এর পরিসীমা নির্ণয় কর। </a:t>
              </a:r>
              <a:endParaRPr lang="en-US" sz="2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791200" y="590437"/>
            <a:ext cx="0" cy="16738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163234" y="225478"/>
            <a:ext cx="2987051" cy="2258291"/>
            <a:chOff x="6046227" y="3366654"/>
            <a:chExt cx="2987051" cy="2258291"/>
          </a:xfrm>
        </p:grpSpPr>
        <p:grpSp>
          <p:nvGrpSpPr>
            <p:cNvPr id="24" name="Group 23"/>
            <p:cNvGrpSpPr/>
            <p:nvPr/>
          </p:nvGrpSpPr>
          <p:grpSpPr>
            <a:xfrm>
              <a:off x="6046227" y="3366654"/>
              <a:ext cx="2987051" cy="2258291"/>
              <a:chOff x="6144961" y="3521241"/>
              <a:chExt cx="2987051" cy="2258291"/>
            </a:xfrm>
          </p:grpSpPr>
          <p:sp>
            <p:nvSpPr>
              <p:cNvPr id="15" name="Right Triangle 14"/>
              <p:cNvSpPr/>
              <p:nvPr/>
            </p:nvSpPr>
            <p:spPr>
              <a:xfrm>
                <a:off x="6248400" y="3886200"/>
                <a:ext cx="2743200" cy="1524000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7" name="Straight Connector 16"/>
              <p:cNvCxnSpPr>
                <a:stCxn id="15" idx="0"/>
              </p:cNvCxnSpPr>
              <p:nvPr/>
            </p:nvCxnSpPr>
            <p:spPr>
              <a:xfrm>
                <a:off x="6248400" y="3886200"/>
                <a:ext cx="1143000" cy="152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740314" y="5115382"/>
                    <a:ext cx="623824" cy="37555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0314" y="5115382"/>
                    <a:ext cx="623824" cy="3755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/>
              <p:cNvSpPr txBox="1"/>
              <p:nvPr/>
            </p:nvSpPr>
            <p:spPr>
              <a:xfrm>
                <a:off x="6144961" y="3521241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55428" y="54102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02715" y="5375380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763000" y="541020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011414" y="4977910"/>
                  <a:ext cx="623824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414" y="4977910"/>
                  <a:ext cx="623824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21266" y="5220793"/>
                  <a:ext cx="9428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𝟗𝟔</m:t>
                      </m:r>
                    </m:oMath>
                  </a14:m>
                  <a:r>
                    <a:rPr lang="bn-BD" b="1" dirty="0" smtClean="0">
                      <a:latin typeface="NikoshBAN" pitchFamily="2" charset="0"/>
                      <a:cs typeface="NikoshBAN" pitchFamily="2" charset="0"/>
                    </a:rPr>
                    <a:t>মিটার </a:t>
                  </a:r>
                  <a:endParaRPr lang="en-US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1266" y="5220793"/>
                  <a:ext cx="94288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6667" r="-4545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303150" y="2113733"/>
            <a:ext cx="25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বই-২১(ক)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 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150" y="2479963"/>
                <a:ext cx="878378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চিত্রানুসারে দেওয়া আছে,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𝑨𝑫𝑪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𝑨𝑪𝑩</m:t>
                    </m:r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2479963"/>
                <a:ext cx="8783781" cy="407099"/>
              </a:xfrm>
              <a:prstGeom prst="rect">
                <a:avLst/>
              </a:prstGeom>
              <a:blipFill rotWithShape="1">
                <a:blip r:embed="rId8"/>
                <a:stretch>
                  <a:fillRect l="-763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3150" y="2830515"/>
                <a:ext cx="872079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তাহলে, </a:t>
                </a:r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∠ACD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𝟏𝟐𝟎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.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2830515"/>
                <a:ext cx="8720795" cy="407099"/>
              </a:xfrm>
              <a:prstGeom prst="rect">
                <a:avLst/>
              </a:prstGeom>
              <a:blipFill rotWithShape="1">
                <a:blip r:embed="rId9"/>
                <a:stretch>
                  <a:fillRect l="-769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3150" y="3136632"/>
                <a:ext cx="8847135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en-US" sz="2000" b="1" dirty="0" smtClean="0">
                    <a:latin typeface="Cambria Math"/>
                    <a:ea typeface="Cambria Math"/>
                    <a:cs typeface="NikoshBAN" pitchFamily="2" charset="0"/>
                  </a:rPr>
                  <a:t>∠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𝑪𝑨𝑫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𝟏𝟐𝟎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𝟏𝟓𝟎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Ans.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3136632"/>
                <a:ext cx="8847135" cy="439736"/>
              </a:xfrm>
              <a:prstGeom prst="rect">
                <a:avLst/>
              </a:prstGeom>
              <a:blipFill rotWithShape="1">
                <a:blip r:embed="rId10"/>
                <a:stretch>
                  <a:fillRect l="-758" t="-4167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03150" y="3576368"/>
            <a:ext cx="256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বই-২১(খ)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ea typeface="Cambria Math"/>
                <a:cs typeface="NikoshBAN" pitchFamily="2" charset="0"/>
              </a:rPr>
              <a:t> সমাধান 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150" y="3940252"/>
                <a:ext cx="52594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দেওয়া আছে,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△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𝑨𝑪𝑫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∠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ADC=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3940252"/>
                <a:ext cx="5259450" cy="375552"/>
              </a:xfrm>
              <a:prstGeom prst="rect">
                <a:avLst/>
              </a:prstGeom>
              <a:blipFill rotWithShape="1">
                <a:blip r:embed="rId11"/>
                <a:stretch>
                  <a:fillRect l="-1043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150" y="4315804"/>
                <a:ext cx="52594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(ক) থেকে পাই,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𝑪𝑨𝑫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4315804"/>
                <a:ext cx="5259450" cy="375552"/>
              </a:xfrm>
              <a:prstGeom prst="rect">
                <a:avLst/>
              </a:prstGeom>
              <a:blipFill rotWithShape="1">
                <a:blip r:embed="rId12"/>
                <a:stretch>
                  <a:fillRect l="-1043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3151" y="4691356"/>
                <a:ext cx="5280232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এখন,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ea typeface="Cambria Math"/>
                      </a:rPr>
                      <m:t>△</m:t>
                    </m:r>
                    <m:r>
                      <a:rPr lang="en-US" sz="1200" b="1" i="1" smtClean="0">
                        <a:latin typeface="Cambria Math"/>
                      </a:rPr>
                      <m:t>𝑨𝑪𝑫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BD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</a:t>
                </a:r>
                <a:r>
                  <a:rPr lang="en-US" sz="1200" b="1" dirty="0" smtClean="0">
                    <a:latin typeface="NikoshBAN" pitchFamily="2" charset="0"/>
                    <a:cs typeface="NikoshBAN" pitchFamily="2" charset="0"/>
                  </a:rPr>
                  <a:t>CDA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</a:t>
                </a:r>
                <a:r>
                  <a:rPr lang="en-US" sz="1200" b="1" dirty="0" smtClean="0">
                    <a:latin typeface="NikoshBAN" pitchFamily="2" charset="0"/>
                    <a:cs typeface="NikoshBAN" pitchFamily="2" charset="0"/>
                  </a:rPr>
                  <a:t>CAD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[</a:t>
                </a:r>
                <a:r>
                  <a:rPr lang="en-US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</a:t>
                </a:r>
                <a:r>
                  <a:rPr lang="bn-BD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উভয়ই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]         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1" y="4691356"/>
                <a:ext cx="5280232" cy="344133"/>
              </a:xfrm>
              <a:prstGeom prst="rect">
                <a:avLst/>
              </a:prstGeom>
              <a:blipFill rotWithShape="1">
                <a:blip r:embed="rId13"/>
                <a:stretch>
                  <a:fillRect l="-693" t="-892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3152" y="5066908"/>
            <a:ext cx="525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∴ CA=CD  [ ∵ ∠CDA=∠CAD ]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3152" y="5437908"/>
                <a:ext cx="5252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∴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CA=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/>
                      </a:rPr>
                      <m:t>𝟗𝟔</m:t>
                    </m:r>
                  </m:oMath>
                </a14:m>
                <a:r>
                  <a:rPr lang="en-US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মিটার।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CD=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𝟗𝟔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 ]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2" y="5437908"/>
                <a:ext cx="5252521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045" t="-1311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03150" y="6089073"/>
            <a:ext cx="525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এখন, সমকোণী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△ABC </a:t>
            </a:r>
            <a:r>
              <a:rPr lang="bn-BD" b="1" dirty="0" smtClean="0">
                <a:latin typeface="NikoshBAN" pitchFamily="2" charset="0"/>
                <a:ea typeface="Cambria Math"/>
                <a:cs typeface="NikoshBAN" pitchFamily="2" charset="0"/>
              </a:rPr>
              <a:t>থেকে পাই,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83386" y="5360946"/>
                <a:ext cx="3560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𝟒𝟖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6" y="5360946"/>
                <a:ext cx="356061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54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150" y="5793386"/>
                <a:ext cx="5252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মনে করি,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BC=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মিটার।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0" y="5793386"/>
                <a:ext cx="5252523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045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83384" y="3777726"/>
                <a:ext cx="356061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𝒄𝒐𝒔</m:t>
                        </m:r>
                        <m:r>
                          <a:rPr lang="en-US" b="1" i="1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𝑩𝑪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4" y="3777726"/>
                <a:ext cx="3560616" cy="492443"/>
              </a:xfrm>
              <a:prstGeom prst="rect">
                <a:avLst/>
              </a:prstGeom>
              <a:blipFill rotWithShape="1">
                <a:blip r:embed="rId17"/>
                <a:stretch>
                  <a:fillRect l="-154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583385" y="4315804"/>
                <a:ext cx="359460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cs typeface="NikoshBAN" pitchFamily="2" charset="0"/>
                          </a:rPr>
                          <m:t>𝟗𝟔</m:t>
                        </m:r>
                      </m:den>
                    </m:f>
                  </m:oMath>
                </a14:m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5" y="4315804"/>
                <a:ext cx="3594608" cy="492443"/>
              </a:xfrm>
              <a:prstGeom prst="rect">
                <a:avLst/>
              </a:prstGeom>
              <a:blipFill rotWithShape="1">
                <a:blip r:embed="rId18"/>
                <a:stretch>
                  <a:fillRect l="-152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583385" y="4832941"/>
                <a:ext cx="35035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𝟗𝟔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5" y="4832941"/>
                <a:ext cx="3503547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1565"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5562600" y="3936105"/>
            <a:ext cx="0" cy="26129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97237" y="5797943"/>
                <a:ext cx="3553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∴BC=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𝟒𝟖</m:t>
                    </m:r>
                  </m:oMath>
                </a14:m>
                <a:r>
                  <a:rPr lang="bn-BD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মিটার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Ans.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7" y="5797943"/>
                <a:ext cx="3553048" cy="369332"/>
              </a:xfrm>
              <a:prstGeom prst="rect">
                <a:avLst/>
              </a:prstGeom>
              <a:blipFill rotWithShape="1">
                <a:blip r:embed="rId20"/>
                <a:stretch>
                  <a:fillRect l="-1372" t="-1311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14487" y="2110394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𝟒𝟖</m:t>
                    </m:r>
                  </m:oMath>
                </a14:m>
                <a:r>
                  <a:rPr lang="bn-BD" sz="14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মিটার      </a:t>
                </a:r>
                <a:endParaRPr lang="en-US" sz="1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87" y="2110394"/>
                <a:ext cx="1143000" cy="307777"/>
              </a:xfrm>
              <a:prstGeom prst="rect">
                <a:avLst/>
              </a:prstGeom>
              <a:blipFill rotWithShape="1">
                <a:blip r:embed="rId21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 rot="3235844">
                <a:off x="6427285" y="1365406"/>
                <a:ext cx="8178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𝟗𝟔</m:t>
                    </m:r>
                  </m:oMath>
                </a14:m>
                <a:r>
                  <a:rPr lang="en-US" sz="14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4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35844">
                <a:off x="6427285" y="1365406"/>
                <a:ext cx="817853" cy="307777"/>
              </a:xfrm>
              <a:prstGeom prst="rect">
                <a:avLst/>
              </a:prstGeom>
              <a:blipFill rotWithShape="1">
                <a:blip r:embed="rId22"/>
                <a:stretch>
                  <a:fillRect r="-1653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2105073">
                <a:off x="6522318" y="880081"/>
                <a:ext cx="6238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5073">
                <a:off x="6522318" y="880081"/>
                <a:ext cx="623824" cy="37555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68298" y="6458405"/>
            <a:ext cx="87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গ- নিজেরা কর।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8" grpId="0"/>
      <p:bldP spid="9" grpId="0"/>
      <p:bldP spid="12" grpId="0"/>
      <p:bldP spid="14" grpId="0"/>
      <p:bldP spid="16" grpId="0"/>
      <p:bldP spid="18" grpId="0"/>
      <p:bldP spid="29" grpId="0"/>
      <p:bldP spid="30" grpId="0"/>
      <p:bldP spid="31" grpId="0"/>
      <p:bldP spid="32" grpId="0"/>
      <p:bldP spid="33" grpId="0"/>
      <p:bldP spid="34" grpId="0"/>
      <p:bldP spid="43" grpId="0"/>
      <p:bldP spid="37" grpId="0"/>
      <p:bldP spid="38" grpId="0"/>
      <p:bldP spid="41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256730"/>
            <a:ext cx="884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50" y="990600"/>
            <a:ext cx="88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উন্নতি কোণ কাকে বলে?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50" y="1606759"/>
            <a:ext cx="88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অবনতি কোণ কাকে বলে?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150" y="2209800"/>
            <a:ext cx="88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ভূ-রেখা বলতে কি বোঝ?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50" y="2835441"/>
            <a:ext cx="88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উলম্ব রেখা বলতে কি বোঝ?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150" y="3505200"/>
            <a:ext cx="88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উলম্বতল কাকে বলে?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150" y="4114800"/>
            <a:ext cx="88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কোণ পরিমাপের যন্ত্রের না কি?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457200"/>
            <a:ext cx="884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50" y="980420"/>
            <a:ext cx="884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নিচের অংকটি বাড়ী থেকে করে আনবে।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150" y="1766454"/>
            <a:ext cx="8688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দুইটি মাইল পোস্টের মধ্যবর্তী কোনো স্থানের উপরে একটি বেলুন উড়ছে। বেলুনের স্থানে ঐ মাইল পোস্ট দুইটির অবনতি কোণ যথাক্রমে   ও  হলে, বেলুনটির উচ্চতা মিটারে নির্ণয় কর।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7018" y="2057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তোমাদের সকলকে ধন্যবাদ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Image result for বিদ্যুৎ খুঁটি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বিদ্যুৎ খুঁটি"/>
          <p:cNvSpPr>
            <a:spLocks noChangeAspect="1" noChangeArrowheads="1"/>
          </p:cNvSpPr>
          <p:nvPr/>
        </p:nvSpPr>
        <p:spPr bwMode="auto">
          <a:xfrm>
            <a:off x="307975" y="-60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990599"/>
            <a:ext cx="8153400" cy="2819401"/>
            <a:chOff x="148318" y="63500"/>
            <a:chExt cx="5248275" cy="5467501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8" r="620"/>
            <a:stretch/>
          </p:blipFill>
          <p:spPr bwMode="auto">
            <a:xfrm>
              <a:off x="148318" y="63500"/>
              <a:ext cx="5248275" cy="5130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00346" y="96816"/>
              <a:ext cx="625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94114" y="5007781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41830" y="5007781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3150" y="153099"/>
            <a:ext cx="797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দেখে নিচের প্রশ্নগুলোর উত্তর দাও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08" y="3935829"/>
            <a:ext cx="881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প্রশ্নঃ বলতো চিত্রের এগুলো কিসের ছবি?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508" y="4305161"/>
            <a:ext cx="881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উত্তরঃ বিদ্যুতের খুটি।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975" y="4800046"/>
            <a:ext cx="8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প্রশ্নঃ বলতো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পর্যন্ত খুটির দৈর্ঘ্যকে কি বলা হয়?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975" y="5228491"/>
            <a:ext cx="8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উত্তরঃ খুটির উচ্চতা।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974" y="5643542"/>
            <a:ext cx="883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প্রশ্নঃ বলতো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থেকে অপরখুটি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পর্যন্ত দৈর্ঘ্যকে কি বলা হয়?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508" y="6109855"/>
            <a:ext cx="881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উত্তরঃ খুটিদ্বয়ের দূরত্ব।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381000"/>
            <a:ext cx="884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ঘোষনাঃ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50" y="1066800"/>
            <a:ext cx="547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আমাদের আজকের পাঠ......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9" y="1884034"/>
            <a:ext cx="881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 Distance)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ও উচ্চতা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(Elevation)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150" y="304800"/>
            <a:ext cx="877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50" y="835830"/>
            <a:ext cx="839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আমরা...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657806"/>
            <a:ext cx="862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ভূ-রেখা, উর্ধ্বরেখা, উলম্বতল, উন্নতি কোণ ও অবনতি কোণ ব্যাখ্যা করতে পারব।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150" y="2895600"/>
            <a:ext cx="861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ত্রিকোণমিতির সাহায্যে দূরত্ব ও উচ্চতা বিষয়ক গাণিতিক সমস্যা সমাধান করতে পারব।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51" y="4114800"/>
            <a:ext cx="861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ত্রিকোণমিতির সাহায্যে হাতে-কলমে দূরত্ব ও উচ্চতা বিষয়ক বিভিন্ন পরিমাপ করতে পারব।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8117"/>
            <a:ext cx="882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উপস্থাপনঃ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9123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অতি প্রাচীন কাল থেকেই দূরবর্তী কোনো বস্তুর দূরত্ব ও উচ্চতা নির্ণয় করতে ত্রিকোণমিতিক অনুপাতের প্রয়োগ করা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1484078"/>
            <a:ext cx="889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বর্তমান যুগেও এর গুরুত্ব অপরিসীম।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981200"/>
            <a:ext cx="889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যেসব পাহাড় ও পর্বতের উচ্চতা বা নদ-নদীর প্রস্থ সহজে মাপা যায় না, সেসব ক্ষেত্রে উচ্চতা বা প্রস্থ ত্রিকোণমিতির সাহায্যে নির্ণয় করা যায়।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2885214"/>
            <a:ext cx="891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এজন্য কোণের পরিমাপ গুলো জেনে রাখা খুবই প্রয়োজন।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3346879"/>
            <a:ext cx="872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সেক্সট্যান্ট নামক যন্ত্র ব্যবহার করে কোণ মাপা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5" y="3808544"/>
            <a:ext cx="2804890" cy="274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0" y="4069694"/>
            <a:ext cx="534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চিত্রের এটি সেক্সট্যান্ট যন্ত্র। এর সাহায্যে কোন বস্তুর উন্নতি ও অবনতি কোণ মাপা হয়। 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lower png\f Bonnycastle Trigonometry vign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13422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লোকগুলো সেক্সট্যান্ট যন্ত্রের সাহায্যে সূর্য, পাহাড় ও মিনারের উন্নতি কোণ মাপছে।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9270" y="202740"/>
            <a:ext cx="8804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ভূ-রেখাঃ ভূ-রেখা হচ্ছে ভূমি তলে অবস্থিত যে কোন সরল রেখা। একে শয়নরেখাও বলা হয়।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271" y="4620860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ABCD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একটি ভূমিতল।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270" y="5099391"/>
            <a:ext cx="876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MN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বাঁশ গুলোর প্রত্যেকটি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ABCD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ভূমিতলের উপর অবস্থিত এবং এই ভূমিতলের সমান্তরাল একেকটি সরল রেখা। তাই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MN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রেখাগুলো বা বাঁশ গুলো হলো একেকটি ভূ-রেখা বা শয়ন রেখা।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0261" y="1082013"/>
            <a:ext cx="5409248" cy="3378487"/>
            <a:chOff x="-70487" y="1539428"/>
            <a:chExt cx="5673764" cy="3378487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374"/>
            <a:stretch/>
          </p:blipFill>
          <p:spPr bwMode="auto">
            <a:xfrm>
              <a:off x="361043" y="1539428"/>
              <a:ext cx="4727940" cy="3372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629" y="2678361"/>
              <a:ext cx="429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</a:t>
              </a:r>
              <a:endPara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70487" y="4440862"/>
              <a:ext cx="431529" cy="477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18047" y="4346419"/>
              <a:ext cx="4761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C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8611" y="2600274"/>
              <a:ext cx="49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D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94637" y="385264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M</a:t>
            </a:r>
            <a:endParaRPr lang="en-US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4914" y="3482439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US" sz="2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0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বিদ্যুৎ খুঁট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8" r="32138"/>
          <a:stretch/>
        </p:blipFill>
        <p:spPr bwMode="auto">
          <a:xfrm>
            <a:off x="457200" y="482583"/>
            <a:ext cx="2177115" cy="21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149" y="16923"/>
            <a:ext cx="251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উর্ধ্বরেখাঃ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440559"/>
            <a:ext cx="612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উর্ধ্বরেখা হচ্ছে ভূমি তলের উপর লম্ব যে কোনো সরল রেখা। একে উলম্ব রেখাও বলা হয়। যেমন,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182" y="1440043"/>
            <a:ext cx="630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বিদ্যুতের খুটি মাটিতে লম্ব ভাবে দাঁড়িয়ে আছে। তাই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খুটি হলো উলম্ব রেখা।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23" y="440559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484" y="190500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3150" y="170543"/>
            <a:ext cx="0" cy="668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426" y="2743200"/>
            <a:ext cx="225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উলম্ব তলঃ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0182" y="3124200"/>
            <a:ext cx="629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ভূমি তলের উপর লম্বভাবে অবস্থিত পরস্পরচ্ছেদী ভূ-রেখা ও উর্ধ্বরেখা একটি তল নির্দিষ্ট করে। এই তলকে উলম্ব তল বলে।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1" y="4338146"/>
            <a:ext cx="615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চিত্রে ভূমি তলের কোনো স্থান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CB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দূরত্বে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AB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উচ্চতা বিশিষ্ট একটি গাছ লম্ব অবস্থায় দন্ডায়মান।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2" y="5386267"/>
            <a:ext cx="597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CB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হচ্ছে ভূ-রেখা,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BA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হচ্ছে উর্ধ্বরেখা এবং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ABC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তলটি ভূমির উপর লম্ব যা উলম্বতল।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6229" y="3651892"/>
            <a:ext cx="2311031" cy="2268603"/>
            <a:chOff x="6439065" y="1267599"/>
            <a:chExt cx="2683918" cy="2488809"/>
          </a:xfrm>
        </p:grpSpPr>
        <p:sp>
          <p:nvSpPr>
            <p:cNvPr id="15" name="Right Triangle 14"/>
            <p:cNvSpPr/>
            <p:nvPr/>
          </p:nvSpPr>
          <p:spPr>
            <a:xfrm flipH="1">
              <a:off x="6781800" y="1579418"/>
              <a:ext cx="1981200" cy="21336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39065" y="3495902"/>
              <a:ext cx="331257" cy="26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C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02114" y="3477307"/>
              <a:ext cx="320869" cy="26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43256" y="1267599"/>
              <a:ext cx="326806" cy="26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A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5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3432</Words>
  <Application>Microsoft Office PowerPoint</Application>
  <PresentationFormat>On-screen Show (4:3)</PresentationFormat>
  <Paragraphs>423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375</cp:revision>
  <dcterms:created xsi:type="dcterms:W3CDTF">2006-08-16T00:00:00Z</dcterms:created>
  <dcterms:modified xsi:type="dcterms:W3CDTF">2019-04-14T10:13:41Z</dcterms:modified>
</cp:coreProperties>
</file>