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1" r:id="rId4"/>
    <p:sldId id="262" r:id="rId5"/>
    <p:sldId id="263" r:id="rId6"/>
    <p:sldId id="276" r:id="rId7"/>
    <p:sldId id="303" r:id="rId8"/>
    <p:sldId id="264" r:id="rId9"/>
    <p:sldId id="265" r:id="rId10"/>
    <p:sldId id="266" r:id="rId11"/>
    <p:sldId id="267" r:id="rId12"/>
    <p:sldId id="270" r:id="rId13"/>
    <p:sldId id="268" r:id="rId14"/>
    <p:sldId id="269" r:id="rId15"/>
    <p:sldId id="271" r:id="rId16"/>
    <p:sldId id="294" r:id="rId17"/>
    <p:sldId id="293" r:id="rId18"/>
    <p:sldId id="305" r:id="rId19"/>
    <p:sldId id="295" r:id="rId20"/>
    <p:sldId id="296" r:id="rId21"/>
    <p:sldId id="297" r:id="rId22"/>
    <p:sldId id="280" r:id="rId23"/>
    <p:sldId id="299" r:id="rId24"/>
    <p:sldId id="301" r:id="rId25"/>
    <p:sldId id="300" r:id="rId26"/>
    <p:sldId id="281" r:id="rId27"/>
    <p:sldId id="282" r:id="rId28"/>
    <p:sldId id="284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18" Type="http://schemas.openxmlformats.org/officeDocument/2006/relationships/image" Target="../media/image680.png"/><Relationship Id="rId26" Type="http://schemas.openxmlformats.org/officeDocument/2006/relationships/image" Target="../media/image89.png"/><Relationship Id="rId3" Type="http://schemas.openxmlformats.org/officeDocument/2006/relationships/image" Target="../media/image24.png"/><Relationship Id="rId21" Type="http://schemas.openxmlformats.org/officeDocument/2006/relationships/image" Target="../media/image84.png"/><Relationship Id="rId34" Type="http://schemas.openxmlformats.org/officeDocument/2006/relationships/image" Target="../media/image73.png"/><Relationship Id="rId17" Type="http://schemas.openxmlformats.org/officeDocument/2006/relationships/image" Target="../media/image80.png"/><Relationship Id="rId25" Type="http://schemas.openxmlformats.org/officeDocument/2006/relationships/image" Target="../media/image88.png"/><Relationship Id="rId33" Type="http://schemas.openxmlformats.org/officeDocument/2006/relationships/image" Target="../media/image72.png"/><Relationship Id="rId2" Type="http://schemas.openxmlformats.org/officeDocument/2006/relationships/image" Target="../media/image23.png"/><Relationship Id="rId16" Type="http://schemas.openxmlformats.org/officeDocument/2006/relationships/image" Target="../media/image79.png"/><Relationship Id="rId20" Type="http://schemas.openxmlformats.org/officeDocument/2006/relationships/image" Target="../media/image83.png"/><Relationship Id="rId29" Type="http://schemas.openxmlformats.org/officeDocument/2006/relationships/image" Target="../media/image92.png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87.png"/><Relationship Id="rId32" Type="http://schemas.openxmlformats.org/officeDocument/2006/relationships/image" Target="../media/image71.png"/><Relationship Id="rId15" Type="http://schemas.openxmlformats.org/officeDocument/2006/relationships/image" Target="../media/image78.png"/><Relationship Id="rId23" Type="http://schemas.openxmlformats.org/officeDocument/2006/relationships/image" Target="../media/image690.png"/><Relationship Id="rId28" Type="http://schemas.openxmlformats.org/officeDocument/2006/relationships/image" Target="../media/image91.png"/><Relationship Id="rId36" Type="http://schemas.openxmlformats.org/officeDocument/2006/relationships/image" Target="../media/image75.png"/><Relationship Id="rId19" Type="http://schemas.openxmlformats.org/officeDocument/2006/relationships/image" Target="../media/image82.png"/><Relationship Id="rId31" Type="http://schemas.openxmlformats.org/officeDocument/2006/relationships/image" Target="../media/image94.png"/><Relationship Id="rId22" Type="http://schemas.openxmlformats.org/officeDocument/2006/relationships/image" Target="../media/image85.png"/><Relationship Id="rId27" Type="http://schemas.openxmlformats.org/officeDocument/2006/relationships/image" Target="../media/image90.png"/><Relationship Id="rId30" Type="http://schemas.openxmlformats.org/officeDocument/2006/relationships/image" Target="../media/image93.png"/><Relationship Id="rId35" Type="http://schemas.openxmlformats.org/officeDocument/2006/relationships/image" Target="../media/image7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3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13" Type="http://schemas.openxmlformats.org/officeDocument/2006/relationships/image" Target="../media/image860.png"/><Relationship Id="rId18" Type="http://schemas.openxmlformats.org/officeDocument/2006/relationships/image" Target="../media/image103.png"/><Relationship Id="rId7" Type="http://schemas.openxmlformats.org/officeDocument/2006/relationships/image" Target="../media/image115.png"/><Relationship Id="rId12" Type="http://schemas.openxmlformats.org/officeDocument/2006/relationships/image" Target="../media/image810.png"/><Relationship Id="rId17" Type="http://schemas.openxmlformats.org/officeDocument/2006/relationships/image" Target="../media/image100.png"/><Relationship Id="rId2" Type="http://schemas.openxmlformats.org/officeDocument/2006/relationships/image" Target="../media/image25.jpg"/><Relationship Id="rId16" Type="http://schemas.openxmlformats.org/officeDocument/2006/relationships/image" Target="../media/image1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.png"/><Relationship Id="rId11" Type="http://schemas.openxmlformats.org/officeDocument/2006/relationships/image" Target="../media/image740.png"/><Relationship Id="rId15" Type="http://schemas.openxmlformats.org/officeDocument/2006/relationships/image" Target="../media/image111.png"/><Relationship Id="rId10" Type="http://schemas.openxmlformats.org/officeDocument/2006/relationships/image" Target="../media/image730.png"/><Relationship Id="rId9" Type="http://schemas.openxmlformats.org/officeDocument/2006/relationships/image" Target="../media/image720.png"/><Relationship Id="rId14" Type="http://schemas.openxmlformats.org/officeDocument/2006/relationships/image" Target="../media/image10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13" Type="http://schemas.openxmlformats.org/officeDocument/2006/relationships/image" Target="../media/image137.png"/><Relationship Id="rId3" Type="http://schemas.openxmlformats.org/officeDocument/2006/relationships/image" Target="../media/image126.png"/><Relationship Id="rId7" Type="http://schemas.openxmlformats.org/officeDocument/2006/relationships/image" Target="../media/image131.png"/><Relationship Id="rId12" Type="http://schemas.openxmlformats.org/officeDocument/2006/relationships/image" Target="../media/image13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9.png"/><Relationship Id="rId11" Type="http://schemas.openxmlformats.org/officeDocument/2006/relationships/image" Target="../media/image135.png"/><Relationship Id="rId5" Type="http://schemas.openxmlformats.org/officeDocument/2006/relationships/image" Target="../media/image27.jpeg"/><Relationship Id="rId10" Type="http://schemas.openxmlformats.org/officeDocument/2006/relationships/image" Target="../media/image134.png"/><Relationship Id="rId4" Type="http://schemas.openxmlformats.org/officeDocument/2006/relationships/image" Target="../media/image26.png"/><Relationship Id="rId9" Type="http://schemas.openxmlformats.org/officeDocument/2006/relationships/image" Target="../media/image13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0.PNG"/><Relationship Id="rId13" Type="http://schemas.openxmlformats.org/officeDocument/2006/relationships/image" Target="../media/image144.png"/><Relationship Id="rId3" Type="http://schemas.openxmlformats.org/officeDocument/2006/relationships/image" Target="../media/image26.png"/><Relationship Id="rId7" Type="http://schemas.openxmlformats.org/officeDocument/2006/relationships/image" Target="../media/image132.png"/><Relationship Id="rId12" Type="http://schemas.openxmlformats.org/officeDocument/2006/relationships/image" Target="../media/image143.png"/><Relationship Id="rId2" Type="http://schemas.openxmlformats.org/officeDocument/2006/relationships/image" Target="../media/image125.png"/><Relationship Id="rId16" Type="http://schemas.openxmlformats.org/officeDocument/2006/relationships/image" Target="../media/image1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1.png"/><Relationship Id="rId11" Type="http://schemas.openxmlformats.org/officeDocument/2006/relationships/image" Target="../media/image119.png"/><Relationship Id="rId5" Type="http://schemas.openxmlformats.org/officeDocument/2006/relationships/image" Target="../media/image129.png"/><Relationship Id="rId15" Type="http://schemas.openxmlformats.org/officeDocument/2006/relationships/image" Target="../media/image146.png"/><Relationship Id="rId10" Type="http://schemas.openxmlformats.org/officeDocument/2006/relationships/image" Target="../media/image141.png"/><Relationship Id="rId4" Type="http://schemas.openxmlformats.org/officeDocument/2006/relationships/image" Target="../media/image27.jpeg"/><Relationship Id="rId9" Type="http://schemas.openxmlformats.org/officeDocument/2006/relationships/image" Target="../media/image1130.png"/><Relationship Id="rId14" Type="http://schemas.openxmlformats.org/officeDocument/2006/relationships/image" Target="../media/image1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7" Type="http://schemas.openxmlformats.org/officeDocument/2006/relationships/image" Target="../media/image340.png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0.png"/><Relationship Id="rId5" Type="http://schemas.openxmlformats.org/officeDocument/2006/relationships/image" Target="../media/image320.pn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13" Type="http://schemas.openxmlformats.org/officeDocument/2006/relationships/image" Target="../media/image147.png"/><Relationship Id="rId3" Type="http://schemas.openxmlformats.org/officeDocument/2006/relationships/image" Target="../media/image127.png"/><Relationship Id="rId7" Type="http://schemas.openxmlformats.org/officeDocument/2006/relationships/image" Target="../media/image128.png"/><Relationship Id="rId12" Type="http://schemas.openxmlformats.org/officeDocument/2006/relationships/image" Target="../media/image142.png"/><Relationship Id="rId17" Type="http://schemas.openxmlformats.org/officeDocument/2006/relationships/image" Target="../media/image140.png"/><Relationship Id="rId2" Type="http://schemas.openxmlformats.org/officeDocument/2006/relationships/image" Target="../media/image260.png"/><Relationship Id="rId16" Type="http://schemas.openxmlformats.org/officeDocument/2006/relationships/image" Target="../media/image1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8.png"/><Relationship Id="rId11" Type="http://schemas.openxmlformats.org/officeDocument/2006/relationships/image" Target="../media/image157.png"/><Relationship Id="rId5" Type="http://schemas.openxmlformats.org/officeDocument/2006/relationships/image" Target="../media/image29.png"/><Relationship Id="rId15" Type="http://schemas.openxmlformats.org/officeDocument/2006/relationships/image" Target="../media/image138.png"/><Relationship Id="rId4" Type="http://schemas.openxmlformats.org/officeDocument/2006/relationships/image" Target="../media/image28.png"/><Relationship Id="rId14" Type="http://schemas.openxmlformats.org/officeDocument/2006/relationships/image" Target="../media/image16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png"/><Relationship Id="rId13" Type="http://schemas.openxmlformats.org/officeDocument/2006/relationships/image" Target="../media/image155.png"/><Relationship Id="rId18" Type="http://schemas.openxmlformats.org/officeDocument/2006/relationships/image" Target="../media/image166.png"/><Relationship Id="rId26" Type="http://schemas.openxmlformats.org/officeDocument/2006/relationships/image" Target="../media/image153.png"/><Relationship Id="rId3" Type="http://schemas.openxmlformats.org/officeDocument/2006/relationships/image" Target="../media/image148.png"/><Relationship Id="rId21" Type="http://schemas.openxmlformats.org/officeDocument/2006/relationships/image" Target="../media/image177.png"/><Relationship Id="rId7" Type="http://schemas.openxmlformats.org/officeDocument/2006/relationships/image" Target="../media/image163.png"/><Relationship Id="rId12" Type="http://schemas.openxmlformats.org/officeDocument/2006/relationships/image" Target="../media/image154.png"/><Relationship Id="rId17" Type="http://schemas.openxmlformats.org/officeDocument/2006/relationships/image" Target="../media/image161.png"/><Relationship Id="rId25" Type="http://schemas.openxmlformats.org/officeDocument/2006/relationships/image" Target="../media/image181.png"/><Relationship Id="rId2" Type="http://schemas.openxmlformats.org/officeDocument/2006/relationships/image" Target="../media/image30.png"/><Relationship Id="rId16" Type="http://schemas.openxmlformats.org/officeDocument/2006/relationships/image" Target="../media/image152.png"/><Relationship Id="rId20" Type="http://schemas.openxmlformats.org/officeDocument/2006/relationships/image" Target="../media/image1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2.png"/><Relationship Id="rId11" Type="http://schemas.openxmlformats.org/officeDocument/2006/relationships/image" Target="../media/image151.png"/><Relationship Id="rId24" Type="http://schemas.openxmlformats.org/officeDocument/2006/relationships/image" Target="../media/image180.png"/><Relationship Id="rId5" Type="http://schemas.openxmlformats.org/officeDocument/2006/relationships/image" Target="../media/image29.png"/><Relationship Id="rId15" Type="http://schemas.openxmlformats.org/officeDocument/2006/relationships/image" Target="../media/image158.png"/><Relationship Id="rId23" Type="http://schemas.openxmlformats.org/officeDocument/2006/relationships/image" Target="../media/image179.png"/><Relationship Id="rId10" Type="http://schemas.openxmlformats.org/officeDocument/2006/relationships/image" Target="../media/image149.png"/><Relationship Id="rId19" Type="http://schemas.openxmlformats.org/officeDocument/2006/relationships/image" Target="../media/image175.png"/><Relationship Id="rId4" Type="http://schemas.openxmlformats.org/officeDocument/2006/relationships/image" Target="../media/image28.png"/><Relationship Id="rId9" Type="http://schemas.openxmlformats.org/officeDocument/2006/relationships/image" Target="../media/image165.png"/><Relationship Id="rId14" Type="http://schemas.openxmlformats.org/officeDocument/2006/relationships/image" Target="../media/image156.png"/><Relationship Id="rId22" Type="http://schemas.openxmlformats.org/officeDocument/2006/relationships/image" Target="../media/image178.png"/><Relationship Id="rId27" Type="http://schemas.openxmlformats.org/officeDocument/2006/relationships/image" Target="../media/image15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png"/><Relationship Id="rId13" Type="http://schemas.openxmlformats.org/officeDocument/2006/relationships/image" Target="../media/image173.png"/><Relationship Id="rId18" Type="http://schemas.openxmlformats.org/officeDocument/2006/relationships/image" Target="../media/image185.png"/><Relationship Id="rId21" Type="http://schemas.openxmlformats.org/officeDocument/2006/relationships/image" Target="../media/image188.png"/><Relationship Id="rId7" Type="http://schemas.openxmlformats.org/officeDocument/2006/relationships/image" Target="../media/image340.png"/><Relationship Id="rId12" Type="http://schemas.openxmlformats.org/officeDocument/2006/relationships/image" Target="../media/image172.png"/><Relationship Id="rId17" Type="http://schemas.openxmlformats.org/officeDocument/2006/relationships/image" Target="../media/image184.png"/><Relationship Id="rId2" Type="http://schemas.openxmlformats.org/officeDocument/2006/relationships/image" Target="../media/image290.png"/><Relationship Id="rId16" Type="http://schemas.openxmlformats.org/officeDocument/2006/relationships/image" Target="../media/image183.png"/><Relationship Id="rId20" Type="http://schemas.openxmlformats.org/officeDocument/2006/relationships/image" Target="../media/image18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0.png"/><Relationship Id="rId11" Type="http://schemas.openxmlformats.org/officeDocument/2006/relationships/image" Target="../media/image171.png"/><Relationship Id="rId5" Type="http://schemas.openxmlformats.org/officeDocument/2006/relationships/image" Target="../media/image320.png"/><Relationship Id="rId15" Type="http://schemas.openxmlformats.org/officeDocument/2006/relationships/image" Target="../media/image182.png"/><Relationship Id="rId23" Type="http://schemas.openxmlformats.org/officeDocument/2006/relationships/image" Target="../media/image190.png"/><Relationship Id="rId10" Type="http://schemas.openxmlformats.org/officeDocument/2006/relationships/image" Target="../media/image170.png"/><Relationship Id="rId19" Type="http://schemas.openxmlformats.org/officeDocument/2006/relationships/image" Target="../media/image186.png"/><Relationship Id="rId9" Type="http://schemas.openxmlformats.org/officeDocument/2006/relationships/image" Target="../media/image169.png"/><Relationship Id="rId14" Type="http://schemas.openxmlformats.org/officeDocument/2006/relationships/image" Target="../media/image174.png"/><Relationship Id="rId22" Type="http://schemas.openxmlformats.org/officeDocument/2006/relationships/image" Target="../media/image18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885" y="1953491"/>
            <a:ext cx="8405115" cy="1143000"/>
          </a:xfrm>
        </p:spPr>
        <p:txBody>
          <a:bodyPr>
            <a:noAutofit/>
          </a:bodyPr>
          <a:lstStyle/>
          <a:p>
            <a:r>
              <a:rPr lang="bn-BD" sz="48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48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08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1705" y="151656"/>
            <a:ext cx="37268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উন্নতি কোণ</a:t>
            </a:r>
            <a:r>
              <a:rPr lang="en-US" sz="3200" b="1" dirty="0">
                <a:latin typeface="NikoshBAN" pitchFamily="2" charset="0"/>
                <a:ea typeface="Cambria Math"/>
                <a:cs typeface="NikoshBAN" pitchFamily="2" charset="0"/>
              </a:rPr>
              <a:t>⦂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4533900" y="813376"/>
            <a:ext cx="3695700" cy="1625024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609600" y="914400"/>
            <a:ext cx="3924300" cy="1524000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682336" y="2438400"/>
            <a:ext cx="7848600" cy="369332"/>
            <a:chOff x="682336" y="2438400"/>
            <a:chExt cx="7848600" cy="369332"/>
          </a:xfrm>
        </p:grpSpPr>
        <p:cxnSp>
          <p:nvCxnSpPr>
            <p:cNvPr id="4" name="Straight Arrow Connector 3"/>
            <p:cNvCxnSpPr/>
            <p:nvPr/>
          </p:nvCxnSpPr>
          <p:spPr>
            <a:xfrm>
              <a:off x="682336" y="2438400"/>
              <a:ext cx="7848600" cy="0"/>
            </a:xfrm>
            <a:prstGeom prst="straightConnector1">
              <a:avLst/>
            </a:prstGeom>
            <a:ln w="28575">
              <a:solidFill>
                <a:srgbClr val="00B05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898851" y="2438400"/>
              <a:ext cx="3529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NikoshBAN" pitchFamily="2" charset="0"/>
                  <a:cs typeface="NikoshBAN" pitchFamily="2" charset="0"/>
                </a:rPr>
                <a:t>A</a:t>
              </a:r>
              <a:endParaRPr lang="en-US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837988" y="2438400"/>
              <a:ext cx="3465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NikoshBAN" pitchFamily="2" charset="0"/>
                  <a:cs typeface="NikoshBAN" pitchFamily="2" charset="0"/>
                </a:rPr>
                <a:t>B</a:t>
              </a:r>
              <a:endParaRPr lang="en-US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4533900" y="2389542"/>
            <a:ext cx="37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NikoshBAN" pitchFamily="2" charset="0"/>
                <a:cs typeface="NikoshBAN" pitchFamily="2" charset="0"/>
              </a:rPr>
              <a:t>O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23963" y="632337"/>
            <a:ext cx="340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NikoshBAN" pitchFamily="2" charset="0"/>
                <a:cs typeface="NikoshBAN" pitchFamily="2" charset="0"/>
              </a:rPr>
              <a:t>P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76144" y="813375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NikoshBAN" pitchFamily="2" charset="0"/>
                <a:cs typeface="NikoshBAN" pitchFamily="2" charset="0"/>
              </a:rPr>
              <a:t>Q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57142" y="736431"/>
            <a:ext cx="2808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7286" y="740059"/>
            <a:ext cx="2808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.</a:t>
            </a:r>
            <a:endParaRPr lang="en-US" sz="2800" b="1" dirty="0">
              <a:solidFill>
                <a:srgbClr val="FF0000"/>
              </a:solidFill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4220524" y="304800"/>
            <a:ext cx="765206" cy="3962400"/>
            <a:chOff x="4220524" y="304800"/>
            <a:chExt cx="765206" cy="3962400"/>
          </a:xfrm>
        </p:grpSpPr>
        <p:cxnSp>
          <p:nvCxnSpPr>
            <p:cNvPr id="5" name="Straight Arrow Connector 4"/>
            <p:cNvCxnSpPr/>
            <p:nvPr/>
          </p:nvCxnSpPr>
          <p:spPr>
            <a:xfrm>
              <a:off x="4533900" y="304800"/>
              <a:ext cx="15096" cy="396240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4220524" y="444043"/>
              <a:ext cx="3577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NikoshBAN" pitchFamily="2" charset="0"/>
                  <a:cs typeface="NikoshBAN" pitchFamily="2" charset="0"/>
                </a:rPr>
                <a:t>C</a:t>
              </a:r>
              <a:endParaRPr lang="en-US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616718" y="3766066"/>
              <a:ext cx="3690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NikoshBAN" pitchFamily="2" charset="0"/>
                  <a:cs typeface="NikoshBAN" pitchFamily="2" charset="0"/>
                </a:rPr>
                <a:t>D</a:t>
              </a:r>
              <a:endParaRPr lang="en-US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1981200" y="3581400"/>
            <a:ext cx="2808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.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858000" y="3571220"/>
            <a:ext cx="2808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.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620204" y="3648164"/>
            <a:ext cx="360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NikoshBAN" pitchFamily="2" charset="0"/>
                <a:cs typeface="NikoshBAN" pitchFamily="2" charset="0"/>
              </a:rPr>
              <a:t>R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138846" y="3571220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NikoshBAN" pitchFamily="2" charset="0"/>
                <a:cs typeface="NikoshBAN" pitchFamily="2" charset="0"/>
              </a:rPr>
              <a:t>S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11704" y="4267200"/>
            <a:ext cx="89044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চিত্রে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AB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ভূ-রেখা ও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CD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উলম্ব রেখা পস্পরকে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O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বিন্দুতে ছেদ করেছে। 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11704" y="4617937"/>
            <a:ext cx="88322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P, Q, R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ও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S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চারটি ভিন্ন বিন্দু । 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90945" y="4966855"/>
            <a:ext cx="8693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তাহলে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COBP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একই উলম্বতল নির্দেশ করে। 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11704" y="5324702"/>
            <a:ext cx="88322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অনুরূপ ভাবে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COAQ, AODR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এবং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DOBS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এরা প্রত্যেকে একেকটি উলম্বতল নির্দেশ করে। 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11705" y="5821993"/>
            <a:ext cx="87428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P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বিন্দু এবং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Q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 বিন্দু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ভূ-রেখা বা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AB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রেখার উপরের দিকে বা উপরের ভাগে অবস্থিত। 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6" name="Straight Connector 35"/>
          <p:cNvCxnSpPr/>
          <p:nvPr/>
        </p:nvCxnSpPr>
        <p:spPr>
          <a:xfrm>
            <a:off x="303150" y="170543"/>
            <a:ext cx="0" cy="66874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14036" y="6222103"/>
            <a:ext cx="88299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এবার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O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P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এবং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O,Q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যোগ করা হলো। 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293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  <p:bldP spid="19" grpId="0"/>
      <p:bldP spid="20" grpId="0"/>
      <p:bldP spid="10" grpId="0"/>
      <p:bldP spid="11" grpId="0"/>
      <p:bldP spid="25" grpId="0"/>
      <p:bldP spid="26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3150" y="151656"/>
            <a:ext cx="8644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উন্নতি কোণ</a:t>
            </a:r>
            <a:r>
              <a:rPr lang="en-US" sz="3200" b="1" dirty="0">
                <a:latin typeface="NikoshBAN" pitchFamily="2" charset="0"/>
                <a:ea typeface="Cambria Math"/>
                <a:cs typeface="NikoshBAN" pitchFamily="2" charset="0"/>
              </a:rPr>
              <a:t>⦂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434223" y="834855"/>
            <a:ext cx="6621654" cy="2865950"/>
            <a:chOff x="609600" y="304800"/>
            <a:chExt cx="7921336" cy="3962400"/>
          </a:xfrm>
        </p:grpSpPr>
        <p:cxnSp>
          <p:nvCxnSpPr>
            <p:cNvPr id="8" name="Straight Arrow Connector 7"/>
            <p:cNvCxnSpPr/>
            <p:nvPr/>
          </p:nvCxnSpPr>
          <p:spPr>
            <a:xfrm flipV="1">
              <a:off x="4533900" y="813376"/>
              <a:ext cx="3695700" cy="1625024"/>
            </a:xfrm>
            <a:prstGeom prst="straightConnector1">
              <a:avLst/>
            </a:prstGeom>
            <a:ln w="28575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flipH="1" flipV="1">
              <a:off x="609600" y="914400"/>
              <a:ext cx="3924300" cy="1524000"/>
            </a:xfrm>
            <a:prstGeom prst="straightConnector1">
              <a:avLst/>
            </a:prstGeom>
            <a:ln w="28575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Group 26"/>
            <p:cNvGrpSpPr/>
            <p:nvPr/>
          </p:nvGrpSpPr>
          <p:grpSpPr>
            <a:xfrm>
              <a:off x="682336" y="2438400"/>
              <a:ext cx="7848600" cy="369332"/>
              <a:chOff x="682336" y="2438400"/>
              <a:chExt cx="7848600" cy="369332"/>
            </a:xfrm>
          </p:grpSpPr>
          <p:cxnSp>
            <p:nvCxnSpPr>
              <p:cNvPr id="4" name="Straight Arrow Connector 3"/>
              <p:cNvCxnSpPr/>
              <p:nvPr/>
            </p:nvCxnSpPr>
            <p:spPr>
              <a:xfrm>
                <a:off x="682336" y="2438400"/>
                <a:ext cx="7848600" cy="0"/>
              </a:xfrm>
              <a:prstGeom prst="straightConnector1">
                <a:avLst/>
              </a:prstGeom>
              <a:ln w="28575">
                <a:solidFill>
                  <a:srgbClr val="00B050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TextBox 15"/>
              <p:cNvSpPr txBox="1"/>
              <p:nvPr/>
            </p:nvSpPr>
            <p:spPr>
              <a:xfrm>
                <a:off x="898851" y="2438400"/>
                <a:ext cx="3529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A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7837988" y="2438400"/>
                <a:ext cx="3465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B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4533900" y="2389542"/>
              <a:ext cx="3706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NikoshBAN" pitchFamily="2" charset="0"/>
                  <a:cs typeface="NikoshBAN" pitchFamily="2" charset="0"/>
                </a:rPr>
                <a:t>O</a:t>
              </a:r>
              <a:endParaRPr lang="en-US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623963" y="632337"/>
              <a:ext cx="340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NikoshBAN" pitchFamily="2" charset="0"/>
                  <a:cs typeface="NikoshBAN" pitchFamily="2" charset="0"/>
                </a:rPr>
                <a:t>P</a:t>
              </a:r>
              <a:endParaRPr lang="en-US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097188" y="580044"/>
              <a:ext cx="3722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NikoshBAN" pitchFamily="2" charset="0"/>
                  <a:cs typeface="NikoshBAN" pitchFamily="2" charset="0"/>
                </a:rPr>
                <a:t>Q</a:t>
              </a:r>
              <a:endParaRPr lang="en-US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261152" y="652789"/>
              <a:ext cx="28084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002450" y="652789"/>
              <a:ext cx="28084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</a:rPr>
                <a:t>.</a:t>
              </a:r>
              <a:endParaRPr lang="en-US" sz="2800" b="1" dirty="0">
                <a:solidFill>
                  <a:srgbClr val="FF0000"/>
                </a:solidFill>
              </a:endParaRPr>
            </a:p>
          </p:txBody>
        </p:sp>
        <p:grpSp>
          <p:nvGrpSpPr>
            <p:cNvPr id="28" name="Group 27"/>
            <p:cNvGrpSpPr/>
            <p:nvPr/>
          </p:nvGrpSpPr>
          <p:grpSpPr>
            <a:xfrm>
              <a:off x="4220524" y="304800"/>
              <a:ext cx="765206" cy="3962400"/>
              <a:chOff x="4220524" y="304800"/>
              <a:chExt cx="765206" cy="3962400"/>
            </a:xfrm>
          </p:grpSpPr>
          <p:cxnSp>
            <p:nvCxnSpPr>
              <p:cNvPr id="5" name="Straight Arrow Connector 4"/>
              <p:cNvCxnSpPr/>
              <p:nvPr/>
            </p:nvCxnSpPr>
            <p:spPr>
              <a:xfrm>
                <a:off x="4533900" y="304800"/>
                <a:ext cx="15096" cy="396240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TextBox 21"/>
              <p:cNvSpPr txBox="1"/>
              <p:nvPr/>
            </p:nvSpPr>
            <p:spPr>
              <a:xfrm>
                <a:off x="4220524" y="444043"/>
                <a:ext cx="3577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C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4616718" y="3766066"/>
                <a:ext cx="3690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D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1981200" y="3581400"/>
              <a:ext cx="28084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</a:rPr>
                <a:t>.</a:t>
              </a:r>
              <a:endParaRPr lang="en-US" sz="2800" b="1" dirty="0">
                <a:solidFill>
                  <a:srgbClr val="FF0000"/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858000" y="3571220"/>
              <a:ext cx="28084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</a:rPr>
                <a:t>.</a:t>
              </a:r>
              <a:endParaRPr lang="en-US" sz="28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620204" y="3648164"/>
              <a:ext cx="360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NikoshBAN" pitchFamily="2" charset="0"/>
                  <a:cs typeface="NikoshBAN" pitchFamily="2" charset="0"/>
                </a:rPr>
                <a:t>R</a:t>
              </a:r>
              <a:endParaRPr lang="en-US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7138846" y="3571220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NikoshBAN" pitchFamily="2" charset="0"/>
                  <a:cs typeface="NikoshBAN" pitchFamily="2" charset="0"/>
                </a:rPr>
                <a:t>S</a:t>
              </a:r>
              <a:endParaRPr lang="en-US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317005" y="4278538"/>
            <a:ext cx="8856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তাহলে আমরা বলব, </a:t>
            </a:r>
            <a:r>
              <a:rPr lang="en-US" sz="2400" b="1" dirty="0" smtClean="0">
                <a:latin typeface="NikoshBAN" pitchFamily="2" charset="0"/>
                <a:ea typeface="Cambria Math"/>
                <a:cs typeface="NikoshBAN" pitchFamily="2" charset="0"/>
              </a:rPr>
              <a:t>∠</a:t>
            </a:r>
            <a:r>
              <a:rPr lang="en-US" sz="1600" b="1" dirty="0" smtClean="0">
                <a:latin typeface="NikoshBAN" pitchFamily="2" charset="0"/>
                <a:ea typeface="Cambria Math"/>
                <a:cs typeface="NikoshBAN" pitchFamily="2" charset="0"/>
              </a:rPr>
              <a:t>POB</a:t>
            </a:r>
            <a:r>
              <a:rPr lang="en-US" sz="2400" b="1" dirty="0" smtClean="0">
                <a:latin typeface="NikoshBAN" pitchFamily="2" charset="0"/>
                <a:ea typeface="Cambria Math"/>
                <a:cs typeface="NikoshBAN" pitchFamily="2" charset="0"/>
              </a:rPr>
              <a:t> </a:t>
            </a:r>
            <a:r>
              <a:rPr lang="bn-BD" sz="2400" b="1" dirty="0" smtClean="0">
                <a:latin typeface="NikoshBAN" pitchFamily="2" charset="0"/>
                <a:ea typeface="Cambria Math"/>
                <a:cs typeface="NikoshBAN" pitchFamily="2" charset="0"/>
              </a:rPr>
              <a:t>হলো </a:t>
            </a:r>
            <a:r>
              <a:rPr lang="en-US" sz="1600" b="1" dirty="0" smtClean="0">
                <a:latin typeface="NikoshBAN" pitchFamily="2" charset="0"/>
                <a:ea typeface="Cambria Math"/>
                <a:cs typeface="NikoshBAN" pitchFamily="2" charset="0"/>
              </a:rPr>
              <a:t>O</a:t>
            </a:r>
            <a:r>
              <a:rPr lang="en-US" sz="2400" b="1" dirty="0" smtClean="0">
                <a:latin typeface="NikoshBAN" pitchFamily="2" charset="0"/>
                <a:ea typeface="Cambria Math"/>
                <a:cs typeface="NikoshBAN" pitchFamily="2" charset="0"/>
              </a:rPr>
              <a:t> </a:t>
            </a:r>
            <a:r>
              <a:rPr lang="bn-BD" sz="2400" b="1" dirty="0" smtClean="0">
                <a:latin typeface="NikoshBAN" pitchFamily="2" charset="0"/>
                <a:ea typeface="Cambria Math"/>
                <a:cs typeface="NikoshBAN" pitchFamily="2" charset="0"/>
              </a:rPr>
              <a:t>বিন্দুতে </a:t>
            </a:r>
            <a:r>
              <a:rPr lang="en-US" sz="1600" b="1" dirty="0" smtClean="0">
                <a:latin typeface="NikoshBAN" pitchFamily="2" charset="0"/>
                <a:ea typeface="Cambria Math"/>
                <a:cs typeface="NikoshBAN" pitchFamily="2" charset="0"/>
              </a:rPr>
              <a:t>P</a:t>
            </a:r>
            <a:r>
              <a:rPr lang="en-US" sz="2400" b="1" dirty="0" smtClean="0">
                <a:latin typeface="NikoshBAN" pitchFamily="2" charset="0"/>
                <a:ea typeface="Cambria Math"/>
                <a:cs typeface="NikoshBAN" pitchFamily="2" charset="0"/>
              </a:rPr>
              <a:t> </a:t>
            </a:r>
            <a:r>
              <a:rPr lang="bn-BD" sz="2400" b="1" dirty="0" smtClean="0">
                <a:latin typeface="NikoshBAN" pitchFamily="2" charset="0"/>
                <a:ea typeface="Cambria Math"/>
                <a:cs typeface="NikoshBAN" pitchFamily="2" charset="0"/>
              </a:rPr>
              <a:t>বিন্দুর উন্নতি কোণ।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7005" y="5158479"/>
            <a:ext cx="87886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উত্তরঃ অনুরূপ ভাবে, </a:t>
            </a:r>
            <a:r>
              <a:rPr lang="en-US" sz="1600" b="1" dirty="0" smtClean="0">
                <a:latin typeface="NikoshBAN" pitchFamily="2" charset="0"/>
                <a:cs typeface="NikoshBAN" pitchFamily="2" charset="0"/>
              </a:rPr>
              <a:t>O</a:t>
            </a:r>
            <a:r>
              <a:rPr lang="bn-BD" sz="1600" b="1" dirty="0" smtClean="0">
                <a:latin typeface="NikoshBAN" pitchFamily="2" charset="0"/>
                <a:cs typeface="NikoshBAN" pitchFamily="2" charset="0"/>
              </a:rPr>
              <a:t>,</a:t>
            </a:r>
            <a:r>
              <a:rPr lang="en-US" sz="1600" b="1" dirty="0" smtClean="0">
                <a:latin typeface="NikoshBAN" pitchFamily="2" charset="0"/>
                <a:cs typeface="NikoshBAN" pitchFamily="2" charset="0"/>
              </a:rPr>
              <a:t>Q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যোগ করার ফলে , </a:t>
            </a:r>
            <a:r>
              <a:rPr lang="en-US" sz="2400" b="1" dirty="0" smtClean="0">
                <a:latin typeface="NikoshBAN" pitchFamily="2" charset="0"/>
                <a:ea typeface="Cambria Math"/>
                <a:cs typeface="NikoshBAN" pitchFamily="2" charset="0"/>
              </a:rPr>
              <a:t>∠</a:t>
            </a:r>
            <a:r>
              <a:rPr lang="en-US" sz="1600" b="1" dirty="0" smtClean="0">
                <a:latin typeface="NikoshBAN" pitchFamily="2" charset="0"/>
                <a:ea typeface="Cambria Math"/>
                <a:cs typeface="NikoshBAN" pitchFamily="2" charset="0"/>
              </a:rPr>
              <a:t>QOA </a:t>
            </a:r>
            <a:r>
              <a:rPr lang="bn-BD" sz="2400" b="1" dirty="0" smtClean="0">
                <a:latin typeface="NikoshBAN" pitchFamily="2" charset="0"/>
                <a:ea typeface="Cambria Math"/>
                <a:cs typeface="NikoshBAN" pitchFamily="2" charset="0"/>
              </a:rPr>
              <a:t>হলো </a:t>
            </a:r>
            <a:r>
              <a:rPr lang="en-US" sz="1600" b="1" dirty="0" smtClean="0">
                <a:latin typeface="NikoshBAN" pitchFamily="2" charset="0"/>
                <a:ea typeface="Cambria Math"/>
                <a:cs typeface="NikoshBAN" pitchFamily="2" charset="0"/>
              </a:rPr>
              <a:t>O</a:t>
            </a:r>
            <a:r>
              <a:rPr lang="en-US" sz="2400" b="1" dirty="0" smtClean="0">
                <a:latin typeface="NikoshBAN" pitchFamily="2" charset="0"/>
                <a:ea typeface="Cambria Math"/>
                <a:cs typeface="NikoshBAN" pitchFamily="2" charset="0"/>
              </a:rPr>
              <a:t> </a:t>
            </a:r>
            <a:r>
              <a:rPr lang="bn-BD" sz="2400" b="1" dirty="0" smtClean="0">
                <a:latin typeface="NikoshBAN" pitchFamily="2" charset="0"/>
                <a:ea typeface="Cambria Math"/>
                <a:cs typeface="NikoshBAN" pitchFamily="2" charset="0"/>
              </a:rPr>
              <a:t>বিন্দুতে </a:t>
            </a:r>
            <a:r>
              <a:rPr lang="en-US" sz="1600" b="1" dirty="0" smtClean="0">
                <a:latin typeface="NikoshBAN" pitchFamily="2" charset="0"/>
                <a:ea typeface="Cambria Math"/>
                <a:cs typeface="NikoshBAN" pitchFamily="2" charset="0"/>
              </a:rPr>
              <a:t>Q</a:t>
            </a:r>
            <a:r>
              <a:rPr lang="en-US" sz="2400" b="1" dirty="0" smtClean="0">
                <a:latin typeface="NikoshBAN" pitchFamily="2" charset="0"/>
                <a:ea typeface="Cambria Math"/>
                <a:cs typeface="NikoshBAN" pitchFamily="2" charset="0"/>
              </a:rPr>
              <a:t> </a:t>
            </a:r>
            <a:r>
              <a:rPr lang="bn-BD" sz="2400" b="1" dirty="0" smtClean="0">
                <a:latin typeface="NikoshBAN" pitchFamily="2" charset="0"/>
                <a:ea typeface="Cambria Math"/>
                <a:cs typeface="NikoshBAN" pitchFamily="2" charset="0"/>
              </a:rPr>
              <a:t>বিন্দুর উন্নতি কোণ।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7005" y="4740203"/>
            <a:ext cx="8562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প্রশ্নঃ বলতো,অনুরূপ ভাবে </a:t>
            </a:r>
            <a:r>
              <a:rPr lang="en-US" sz="1600" b="1" dirty="0" smtClean="0">
                <a:latin typeface="NikoshBAN" pitchFamily="2" charset="0"/>
                <a:cs typeface="NikoshBAN" pitchFamily="2" charset="0"/>
              </a:rPr>
              <a:t>O, Q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যোগ করার ফলে কি হলো?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3150" y="5980807"/>
            <a:ext cx="88408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বিঃদ্রঃ মনে রাখবে,তোমরা যদি কোনো বিন্দুর উন্নতি কোণ পেতে চাও তবে  সেই বিন্দুটি ভূ-রেখার উপরি ভাগে স্থাপন করতে হবে। </a:t>
            </a:r>
            <a:endParaRPr lang="en-US" sz="24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303150" y="170543"/>
            <a:ext cx="0" cy="66874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91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7" grpId="0"/>
      <p:bldP spid="3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55284"/>
            <a:ext cx="8763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উন্নতি কোণ</a:t>
            </a:r>
            <a:r>
              <a:rPr lang="en-US" sz="2800" b="1" dirty="0">
                <a:latin typeface="NikoshBAN" pitchFamily="2" charset="0"/>
                <a:ea typeface="Cambria Math"/>
                <a:cs typeface="NikoshBAN" pitchFamily="2" charset="0"/>
              </a:rPr>
              <a:t>⦂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ভূতলের উপরের কোন বিন্দু ভূমির সমান্তরাল রেখার সাথে যে কোণ উৎপন্ন করে তাকে উন্নতি কোণ বলে। যেমন,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709202" y="1803870"/>
            <a:ext cx="5788749" cy="2805909"/>
            <a:chOff x="1709202" y="1803870"/>
            <a:chExt cx="5788749" cy="2805909"/>
          </a:xfrm>
        </p:grpSpPr>
        <p:sp>
          <p:nvSpPr>
            <p:cNvPr id="18" name="TextBox 17"/>
            <p:cNvSpPr txBox="1"/>
            <p:nvPr/>
          </p:nvSpPr>
          <p:spPr>
            <a:xfrm>
              <a:off x="4481481" y="3286661"/>
              <a:ext cx="3706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NikoshBAN" pitchFamily="2" charset="0"/>
                  <a:cs typeface="NikoshBAN" pitchFamily="2" charset="0"/>
                </a:rPr>
                <a:t>O</a:t>
              </a:r>
              <a:endParaRPr lang="en-US" b="1" dirty="0">
                <a:latin typeface="NikoshBAN" pitchFamily="2" charset="0"/>
                <a:cs typeface="NikoshBAN" pitchFamily="2" charset="0"/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1709202" y="1803870"/>
              <a:ext cx="5788749" cy="2805909"/>
              <a:chOff x="602387" y="408342"/>
              <a:chExt cx="7921336" cy="3962400"/>
            </a:xfrm>
          </p:grpSpPr>
          <p:grpSp>
            <p:nvGrpSpPr>
              <p:cNvPr id="13" name="Group 12"/>
              <p:cNvGrpSpPr/>
              <p:nvPr/>
            </p:nvGrpSpPr>
            <p:grpSpPr>
              <a:xfrm>
                <a:off x="602387" y="408342"/>
                <a:ext cx="7921336" cy="3962400"/>
                <a:chOff x="609600" y="304800"/>
                <a:chExt cx="7921336" cy="3962400"/>
              </a:xfrm>
            </p:grpSpPr>
            <p:cxnSp>
              <p:nvCxnSpPr>
                <p:cNvPr id="8" name="Straight Arrow Connector 7"/>
                <p:cNvCxnSpPr/>
                <p:nvPr/>
              </p:nvCxnSpPr>
              <p:spPr>
                <a:xfrm flipV="1">
                  <a:off x="4533900" y="813376"/>
                  <a:ext cx="3695700" cy="1625024"/>
                </a:xfrm>
                <a:prstGeom prst="straightConnector1">
                  <a:avLst/>
                </a:prstGeom>
                <a:ln w="28575">
                  <a:solidFill>
                    <a:srgbClr val="FFC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Arrow Connector 11"/>
                <p:cNvCxnSpPr/>
                <p:nvPr/>
              </p:nvCxnSpPr>
              <p:spPr>
                <a:xfrm flipH="1" flipV="1">
                  <a:off x="609600" y="914400"/>
                  <a:ext cx="3924300" cy="1524000"/>
                </a:xfrm>
                <a:prstGeom prst="straightConnector1">
                  <a:avLst/>
                </a:prstGeom>
                <a:ln w="28575">
                  <a:solidFill>
                    <a:srgbClr val="FFC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7" name="Group 26"/>
                <p:cNvGrpSpPr/>
                <p:nvPr/>
              </p:nvGrpSpPr>
              <p:grpSpPr>
                <a:xfrm>
                  <a:off x="682336" y="2438400"/>
                  <a:ext cx="7848600" cy="369332"/>
                  <a:chOff x="682336" y="2438400"/>
                  <a:chExt cx="7848600" cy="369332"/>
                </a:xfrm>
              </p:grpSpPr>
              <p:cxnSp>
                <p:nvCxnSpPr>
                  <p:cNvPr id="4" name="Straight Arrow Connector 3"/>
                  <p:cNvCxnSpPr/>
                  <p:nvPr/>
                </p:nvCxnSpPr>
                <p:spPr>
                  <a:xfrm>
                    <a:off x="682336" y="2438400"/>
                    <a:ext cx="7848600" cy="0"/>
                  </a:xfrm>
                  <a:prstGeom prst="straightConnector1">
                    <a:avLst/>
                  </a:prstGeom>
                  <a:ln w="28575">
                    <a:solidFill>
                      <a:srgbClr val="00B050"/>
                    </a:solidFill>
                    <a:headEnd type="arrow"/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6" name="TextBox 15"/>
                  <p:cNvSpPr txBox="1"/>
                  <p:nvPr/>
                </p:nvSpPr>
                <p:spPr>
                  <a:xfrm>
                    <a:off x="898851" y="2438400"/>
                    <a:ext cx="35298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 dirty="0" smtClean="0">
                        <a:latin typeface="NikoshBAN" pitchFamily="2" charset="0"/>
                        <a:cs typeface="NikoshBAN" pitchFamily="2" charset="0"/>
                      </a:rPr>
                      <a:t>A</a:t>
                    </a:r>
                    <a:endParaRPr lang="en-US" b="1" dirty="0">
                      <a:latin typeface="NikoshBAN" pitchFamily="2" charset="0"/>
                      <a:cs typeface="NikoshBAN" pitchFamily="2" charset="0"/>
                    </a:endParaRPr>
                  </a:p>
                </p:txBody>
              </p:sp>
              <p:sp>
                <p:nvSpPr>
                  <p:cNvPr id="17" name="TextBox 16"/>
                  <p:cNvSpPr txBox="1"/>
                  <p:nvPr/>
                </p:nvSpPr>
                <p:spPr>
                  <a:xfrm>
                    <a:off x="7837988" y="2438400"/>
                    <a:ext cx="34657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 dirty="0" smtClean="0">
                        <a:latin typeface="NikoshBAN" pitchFamily="2" charset="0"/>
                        <a:cs typeface="NikoshBAN" pitchFamily="2" charset="0"/>
                      </a:rPr>
                      <a:t>B</a:t>
                    </a:r>
                    <a:endParaRPr lang="en-US" b="1" dirty="0">
                      <a:latin typeface="NikoshBAN" pitchFamily="2" charset="0"/>
                      <a:cs typeface="NikoshBAN" pitchFamily="2" charset="0"/>
                    </a:endParaRPr>
                  </a:p>
                </p:txBody>
              </p:sp>
            </p:grpSp>
            <p:sp>
              <p:nvSpPr>
                <p:cNvPr id="19" name="TextBox 18"/>
                <p:cNvSpPr txBox="1"/>
                <p:nvPr/>
              </p:nvSpPr>
              <p:spPr>
                <a:xfrm>
                  <a:off x="7506913" y="512809"/>
                  <a:ext cx="522505" cy="52155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>
                      <a:latin typeface="NikoshBAN" pitchFamily="2" charset="0"/>
                      <a:cs typeface="NikoshBAN" pitchFamily="2" charset="0"/>
                    </a:rPr>
                    <a:t>N</a:t>
                  </a:r>
                </a:p>
              </p:txBody>
            </p:sp>
            <p:sp>
              <p:nvSpPr>
                <p:cNvPr id="20" name="TextBox 19"/>
                <p:cNvSpPr txBox="1"/>
                <p:nvPr/>
              </p:nvSpPr>
              <p:spPr>
                <a:xfrm>
                  <a:off x="1192823" y="723777"/>
                  <a:ext cx="575150" cy="52155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 smtClean="0">
                      <a:latin typeface="NikoshBAN" pitchFamily="2" charset="0"/>
                      <a:cs typeface="NikoshBAN" pitchFamily="2" charset="0"/>
                    </a:rPr>
                    <a:t>M</a:t>
                  </a:r>
                  <a:endParaRPr lang="en-US" b="1" dirty="0">
                    <a:latin typeface="NikoshBAN" pitchFamily="2" charset="0"/>
                    <a:cs typeface="NikoshBAN" pitchFamily="2" charset="0"/>
                  </a:endParaRPr>
                </a:p>
              </p:txBody>
            </p:sp>
            <p:sp>
              <p:nvSpPr>
                <p:cNvPr id="10" name="TextBox 9"/>
                <p:cNvSpPr txBox="1"/>
                <p:nvPr/>
              </p:nvSpPr>
              <p:spPr>
                <a:xfrm>
                  <a:off x="7328427" y="646833"/>
                  <a:ext cx="348565" cy="7388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rgbClr val="FF0000"/>
                      </a:solidFill>
                    </a:rPr>
                    <a:t>.</a:t>
                  </a:r>
                </a:p>
              </p:txBody>
            </p:sp>
            <p:sp>
              <p:nvSpPr>
                <p:cNvPr id="11" name="TextBox 10"/>
                <p:cNvSpPr txBox="1"/>
                <p:nvPr/>
              </p:nvSpPr>
              <p:spPr>
                <a:xfrm>
                  <a:off x="1052400" y="646833"/>
                  <a:ext cx="280845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 smtClean="0">
                      <a:solidFill>
                        <a:srgbClr val="FF0000"/>
                      </a:solidFill>
                    </a:rPr>
                    <a:t>.</a:t>
                  </a:r>
                  <a:endParaRPr lang="en-US" sz="2800" b="1" dirty="0">
                    <a:solidFill>
                      <a:srgbClr val="FF0000"/>
                    </a:solidFill>
                  </a:endParaRPr>
                </a:p>
              </p:txBody>
            </p:sp>
            <p:grpSp>
              <p:nvGrpSpPr>
                <p:cNvPr id="28" name="Group 27"/>
                <p:cNvGrpSpPr/>
                <p:nvPr/>
              </p:nvGrpSpPr>
              <p:grpSpPr>
                <a:xfrm>
                  <a:off x="4044101" y="304800"/>
                  <a:ext cx="941629" cy="3962400"/>
                  <a:chOff x="4044101" y="304800"/>
                  <a:chExt cx="941629" cy="3962400"/>
                </a:xfrm>
              </p:grpSpPr>
              <p:cxnSp>
                <p:nvCxnSpPr>
                  <p:cNvPr id="5" name="Straight Arrow Connector 4"/>
                  <p:cNvCxnSpPr/>
                  <p:nvPr/>
                </p:nvCxnSpPr>
                <p:spPr>
                  <a:xfrm>
                    <a:off x="4533900" y="304800"/>
                    <a:ext cx="15096" cy="3962400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headEnd type="arrow"/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2" name="TextBox 21"/>
                  <p:cNvSpPr txBox="1"/>
                  <p:nvPr/>
                </p:nvSpPr>
                <p:spPr>
                  <a:xfrm>
                    <a:off x="4044101" y="583133"/>
                    <a:ext cx="357791" cy="36933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 dirty="0" smtClean="0">
                        <a:latin typeface="NikoshBAN" pitchFamily="2" charset="0"/>
                        <a:cs typeface="NikoshBAN" pitchFamily="2" charset="0"/>
                      </a:rPr>
                      <a:t>C</a:t>
                    </a:r>
                    <a:endParaRPr lang="en-US" b="1" dirty="0">
                      <a:latin typeface="NikoshBAN" pitchFamily="2" charset="0"/>
                      <a:cs typeface="NikoshBAN" pitchFamily="2" charset="0"/>
                    </a:endParaRPr>
                  </a:p>
                </p:txBody>
              </p:sp>
              <p:sp>
                <p:nvSpPr>
                  <p:cNvPr id="23" name="TextBox 22"/>
                  <p:cNvSpPr txBox="1"/>
                  <p:nvPr/>
                </p:nvSpPr>
                <p:spPr>
                  <a:xfrm>
                    <a:off x="4616718" y="3766066"/>
                    <a:ext cx="36901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 dirty="0" smtClean="0">
                        <a:latin typeface="NikoshBAN" pitchFamily="2" charset="0"/>
                        <a:cs typeface="NikoshBAN" pitchFamily="2" charset="0"/>
                      </a:rPr>
                      <a:t>D</a:t>
                    </a:r>
                    <a:endParaRPr lang="en-US" b="1" dirty="0">
                      <a:latin typeface="NikoshBAN" pitchFamily="2" charset="0"/>
                      <a:cs typeface="NikoshBAN" pitchFamily="2" charset="0"/>
                    </a:endParaRPr>
                  </a:p>
                </p:txBody>
              </p:sp>
            </p:grpSp>
            <p:sp>
              <p:nvSpPr>
                <p:cNvPr id="25" name="TextBox 24"/>
                <p:cNvSpPr txBox="1"/>
                <p:nvPr/>
              </p:nvSpPr>
              <p:spPr>
                <a:xfrm>
                  <a:off x="1981200" y="3581400"/>
                  <a:ext cx="28084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 smtClean="0">
                      <a:solidFill>
                        <a:srgbClr val="FF0000"/>
                      </a:solidFill>
                    </a:rPr>
                    <a:t>.</a:t>
                  </a:r>
                  <a:endParaRPr lang="en-US" sz="2800" b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6" name="TextBox 25"/>
                <p:cNvSpPr txBox="1"/>
                <p:nvPr/>
              </p:nvSpPr>
              <p:spPr>
                <a:xfrm>
                  <a:off x="6858000" y="3571220"/>
                  <a:ext cx="28084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 smtClean="0">
                      <a:solidFill>
                        <a:srgbClr val="FF0000"/>
                      </a:solidFill>
                    </a:rPr>
                    <a:t>.</a:t>
                  </a:r>
                  <a:endParaRPr lang="en-US" sz="2800" b="1" dirty="0">
                    <a:solidFill>
                      <a:srgbClr val="FF0000"/>
                    </a:solidFill>
                  </a:endParaRPr>
                </a:p>
              </p:txBody>
            </p:sp>
          </p:grpSp>
          <p:sp>
            <p:nvSpPr>
              <p:cNvPr id="29" name="TextBox 28"/>
              <p:cNvSpPr txBox="1"/>
              <p:nvPr/>
            </p:nvSpPr>
            <p:spPr>
              <a:xfrm>
                <a:off x="1620204" y="3648164"/>
                <a:ext cx="3609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R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7138846" y="3571220"/>
                <a:ext cx="3433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S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p:grpSp>
      </p:grpSp>
      <p:sp>
        <p:nvSpPr>
          <p:cNvPr id="15" name="TextBox 14"/>
          <p:cNvSpPr txBox="1"/>
          <p:nvPr/>
        </p:nvSpPr>
        <p:spPr>
          <a:xfrm>
            <a:off x="304800" y="4785920"/>
            <a:ext cx="8763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চিত্রে </a:t>
            </a:r>
            <a:r>
              <a:rPr lang="en-US" sz="2800" b="1" dirty="0" smtClean="0">
                <a:latin typeface="NikoshBAN" pitchFamily="2" charset="0"/>
                <a:ea typeface="Cambria Math"/>
                <a:cs typeface="NikoshBAN" pitchFamily="2" charset="0"/>
              </a:rPr>
              <a:t>∠</a:t>
            </a:r>
            <a:r>
              <a:rPr lang="en-US" sz="2000" b="1" dirty="0" smtClean="0">
                <a:latin typeface="NikoshBAN" pitchFamily="2" charset="0"/>
                <a:ea typeface="Cambria Math"/>
                <a:cs typeface="NikoshBAN" pitchFamily="2" charset="0"/>
              </a:rPr>
              <a:t>MOA</a:t>
            </a:r>
            <a:r>
              <a:rPr lang="en-US" sz="2800" b="1" dirty="0" smtClean="0">
                <a:latin typeface="NikoshBAN" pitchFamily="2" charset="0"/>
                <a:ea typeface="Cambria Math"/>
                <a:cs typeface="NikoshBAN" pitchFamily="2" charset="0"/>
              </a:rPr>
              <a:t> </a:t>
            </a:r>
            <a:r>
              <a:rPr lang="bn-BD" sz="2800" b="1" dirty="0" smtClean="0">
                <a:latin typeface="NikoshBAN" pitchFamily="2" charset="0"/>
                <a:ea typeface="Cambria Math"/>
                <a:cs typeface="NikoshBAN" pitchFamily="2" charset="0"/>
              </a:rPr>
              <a:t>হলো </a:t>
            </a:r>
            <a:r>
              <a:rPr lang="en-US" sz="2000" b="1" dirty="0" smtClean="0">
                <a:latin typeface="NikoshBAN" pitchFamily="2" charset="0"/>
                <a:ea typeface="Cambria Math"/>
                <a:cs typeface="NikoshBAN" pitchFamily="2" charset="0"/>
              </a:rPr>
              <a:t>O</a:t>
            </a:r>
            <a:r>
              <a:rPr lang="en-US" sz="2800" b="1" dirty="0" smtClean="0">
                <a:latin typeface="NikoshBAN" pitchFamily="2" charset="0"/>
                <a:ea typeface="Cambria Math"/>
                <a:cs typeface="NikoshBAN" pitchFamily="2" charset="0"/>
              </a:rPr>
              <a:t> </a:t>
            </a:r>
            <a:r>
              <a:rPr lang="bn-BD" sz="2800" b="1" dirty="0" smtClean="0">
                <a:latin typeface="NikoshBAN" pitchFamily="2" charset="0"/>
                <a:ea typeface="Cambria Math"/>
                <a:cs typeface="NikoshBAN" pitchFamily="2" charset="0"/>
              </a:rPr>
              <a:t>বিন্দুতে </a:t>
            </a:r>
            <a:r>
              <a:rPr lang="en-US" b="1" dirty="0" smtClean="0">
                <a:latin typeface="NikoshBAN" pitchFamily="2" charset="0"/>
                <a:ea typeface="Cambria Math"/>
                <a:cs typeface="NikoshBAN" pitchFamily="2" charset="0"/>
              </a:rPr>
              <a:t>M</a:t>
            </a:r>
            <a:r>
              <a:rPr lang="en-US" sz="2800" b="1" dirty="0" smtClean="0">
                <a:latin typeface="NikoshBAN" pitchFamily="2" charset="0"/>
                <a:ea typeface="Cambria Math"/>
                <a:cs typeface="NikoshBAN" pitchFamily="2" charset="0"/>
              </a:rPr>
              <a:t> </a:t>
            </a:r>
            <a:r>
              <a:rPr lang="bn-BD" sz="2800" b="1" dirty="0" smtClean="0">
                <a:latin typeface="NikoshBAN" pitchFamily="2" charset="0"/>
                <a:ea typeface="Cambria Math"/>
                <a:cs typeface="NikoshBAN" pitchFamily="2" charset="0"/>
              </a:rPr>
              <a:t>বিন্দুর উন্নতি কোণ এবং </a:t>
            </a:r>
            <a:r>
              <a:rPr lang="en-US" sz="2800" b="1" dirty="0" smtClean="0">
                <a:latin typeface="NikoshBAN" pitchFamily="2" charset="0"/>
                <a:ea typeface="Cambria Math"/>
                <a:cs typeface="NikoshBAN" pitchFamily="2" charset="0"/>
              </a:rPr>
              <a:t>∠</a:t>
            </a:r>
            <a:r>
              <a:rPr lang="en-US" b="1" dirty="0" smtClean="0">
                <a:latin typeface="NikoshBAN" pitchFamily="2" charset="0"/>
                <a:ea typeface="Cambria Math"/>
                <a:cs typeface="NikoshBAN" pitchFamily="2" charset="0"/>
              </a:rPr>
              <a:t>NOB</a:t>
            </a:r>
            <a:r>
              <a:rPr lang="en-US" sz="2800" b="1" dirty="0" smtClean="0">
                <a:latin typeface="NikoshBAN" pitchFamily="2" charset="0"/>
                <a:ea typeface="Cambria Math"/>
                <a:cs typeface="NikoshBAN" pitchFamily="2" charset="0"/>
              </a:rPr>
              <a:t> </a:t>
            </a:r>
            <a:r>
              <a:rPr lang="bn-BD" sz="2800" b="1" dirty="0" smtClean="0">
                <a:latin typeface="NikoshBAN" pitchFamily="2" charset="0"/>
                <a:ea typeface="Cambria Math"/>
                <a:cs typeface="NikoshBAN" pitchFamily="2" charset="0"/>
              </a:rPr>
              <a:t>হলো </a:t>
            </a:r>
            <a:r>
              <a:rPr lang="en-US" b="1" dirty="0" smtClean="0">
                <a:latin typeface="NikoshBAN" pitchFamily="2" charset="0"/>
                <a:ea typeface="Cambria Math"/>
                <a:cs typeface="NikoshBAN" pitchFamily="2" charset="0"/>
              </a:rPr>
              <a:t>O</a:t>
            </a:r>
            <a:r>
              <a:rPr lang="bn-BD" b="1" dirty="0" smtClean="0">
                <a:latin typeface="NikoshBAN" pitchFamily="2" charset="0"/>
                <a:ea typeface="Cambria Math"/>
                <a:cs typeface="NikoshBAN" pitchFamily="2" charset="0"/>
              </a:rPr>
              <a:t> </a:t>
            </a:r>
            <a:r>
              <a:rPr lang="bn-BD" sz="2800" b="1" dirty="0" smtClean="0">
                <a:latin typeface="NikoshBAN" pitchFamily="2" charset="0"/>
                <a:ea typeface="Cambria Math"/>
                <a:cs typeface="NikoshBAN" pitchFamily="2" charset="0"/>
              </a:rPr>
              <a:t>বিন্দুতে </a:t>
            </a:r>
            <a:r>
              <a:rPr lang="en-US" sz="2000" b="1" dirty="0" smtClean="0">
                <a:latin typeface="NikoshBAN" pitchFamily="2" charset="0"/>
                <a:ea typeface="Cambria Math"/>
                <a:cs typeface="NikoshBAN" pitchFamily="2" charset="0"/>
              </a:rPr>
              <a:t>N</a:t>
            </a:r>
            <a:r>
              <a:rPr lang="en-US" sz="2800" b="1" dirty="0" smtClean="0">
                <a:latin typeface="NikoshBAN" pitchFamily="2" charset="0"/>
                <a:ea typeface="Cambria Math"/>
                <a:cs typeface="NikoshBAN" pitchFamily="2" charset="0"/>
              </a:rPr>
              <a:t> </a:t>
            </a:r>
            <a:r>
              <a:rPr lang="bn-BD" sz="2800" b="1" dirty="0" smtClean="0">
                <a:latin typeface="NikoshBAN" pitchFamily="2" charset="0"/>
                <a:ea typeface="Cambria Math"/>
                <a:cs typeface="NikoshBAN" pitchFamily="2" charset="0"/>
              </a:rPr>
              <a:t>বিন্দুর উন্নতি কোণ।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303150" y="170543"/>
            <a:ext cx="0" cy="66874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6491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3150" y="151656"/>
            <a:ext cx="8644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অবনতি কোণ</a:t>
            </a:r>
            <a:r>
              <a:rPr lang="en-US" sz="3200" b="1" dirty="0">
                <a:latin typeface="NikoshBAN" pitchFamily="2" charset="0"/>
                <a:ea typeface="Cambria Math"/>
                <a:cs typeface="NikoshBAN" pitchFamily="2" charset="0"/>
              </a:rPr>
              <a:t>⦂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533900" y="2438400"/>
            <a:ext cx="2776628" cy="1696998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1676400" y="2438400"/>
            <a:ext cx="2872596" cy="1674168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682336" y="2438400"/>
            <a:ext cx="7848600" cy="369332"/>
            <a:chOff x="682336" y="2438400"/>
            <a:chExt cx="7848600" cy="369332"/>
          </a:xfrm>
        </p:grpSpPr>
        <p:cxnSp>
          <p:nvCxnSpPr>
            <p:cNvPr id="4" name="Straight Arrow Connector 3"/>
            <p:cNvCxnSpPr/>
            <p:nvPr/>
          </p:nvCxnSpPr>
          <p:spPr>
            <a:xfrm>
              <a:off x="682336" y="2438400"/>
              <a:ext cx="7848600" cy="0"/>
            </a:xfrm>
            <a:prstGeom prst="straightConnector1">
              <a:avLst/>
            </a:prstGeom>
            <a:ln w="28575">
              <a:solidFill>
                <a:srgbClr val="00B05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898851" y="2438400"/>
              <a:ext cx="3529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NikoshBAN" pitchFamily="2" charset="0"/>
                  <a:cs typeface="NikoshBAN" pitchFamily="2" charset="0"/>
                </a:rPr>
                <a:t>A</a:t>
              </a:r>
              <a:endParaRPr lang="en-US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837988" y="2438400"/>
              <a:ext cx="3465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NikoshBAN" pitchFamily="2" charset="0"/>
                  <a:cs typeface="NikoshBAN" pitchFamily="2" charset="0"/>
                </a:rPr>
                <a:t>B</a:t>
              </a:r>
              <a:endParaRPr lang="en-US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4531070" y="2101334"/>
            <a:ext cx="37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NikoshBAN" pitchFamily="2" charset="0"/>
                <a:cs typeface="NikoshBAN" pitchFamily="2" charset="0"/>
              </a:rPr>
              <a:t>O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23963" y="632337"/>
            <a:ext cx="340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NikoshBAN" pitchFamily="2" charset="0"/>
                <a:cs typeface="NikoshBAN" pitchFamily="2" charset="0"/>
              </a:rPr>
              <a:t>P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76144" y="813375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NikoshBAN" pitchFamily="2" charset="0"/>
                <a:cs typeface="NikoshBAN" pitchFamily="2" charset="0"/>
              </a:rPr>
              <a:t>Q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57142" y="736431"/>
            <a:ext cx="2808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7286" y="740059"/>
            <a:ext cx="2808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.</a:t>
            </a:r>
            <a:endParaRPr lang="en-US" sz="2800" b="1" dirty="0">
              <a:solidFill>
                <a:srgbClr val="FF0000"/>
              </a:solidFill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4220524" y="304800"/>
            <a:ext cx="765206" cy="3962400"/>
            <a:chOff x="4220524" y="304800"/>
            <a:chExt cx="765206" cy="3962400"/>
          </a:xfrm>
        </p:grpSpPr>
        <p:cxnSp>
          <p:nvCxnSpPr>
            <p:cNvPr id="5" name="Straight Arrow Connector 4"/>
            <p:cNvCxnSpPr/>
            <p:nvPr/>
          </p:nvCxnSpPr>
          <p:spPr>
            <a:xfrm>
              <a:off x="4533900" y="304800"/>
              <a:ext cx="15096" cy="396240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4220524" y="444043"/>
              <a:ext cx="3577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NikoshBAN" pitchFamily="2" charset="0"/>
                  <a:cs typeface="NikoshBAN" pitchFamily="2" charset="0"/>
                </a:rPr>
                <a:t>C</a:t>
              </a:r>
              <a:endParaRPr lang="en-US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616718" y="3766066"/>
              <a:ext cx="3690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NikoshBAN" pitchFamily="2" charset="0"/>
                  <a:cs typeface="NikoshBAN" pitchFamily="2" charset="0"/>
                </a:rPr>
                <a:t>D</a:t>
              </a:r>
              <a:endParaRPr lang="en-US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2362200" y="3286899"/>
            <a:ext cx="2808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.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858000" y="3571220"/>
            <a:ext cx="2808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.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804012" y="3486328"/>
            <a:ext cx="360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NikoshBAN" pitchFamily="2" charset="0"/>
                <a:cs typeface="NikoshBAN" pitchFamily="2" charset="0"/>
              </a:rPr>
              <a:t>R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138846" y="3571220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NikoshBAN" pitchFamily="2" charset="0"/>
                <a:cs typeface="NikoshBAN" pitchFamily="2" charset="0"/>
              </a:rPr>
              <a:t>S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03150" y="4267200"/>
            <a:ext cx="8912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চিত্রে </a:t>
            </a:r>
            <a:r>
              <a:rPr lang="en-US" sz="1600" b="1" dirty="0" smtClean="0">
                <a:latin typeface="NikoshBAN" pitchFamily="2" charset="0"/>
                <a:cs typeface="NikoshBAN" pitchFamily="2" charset="0"/>
              </a:rPr>
              <a:t>AB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ভূ-রেখা ও </a:t>
            </a:r>
            <a:r>
              <a:rPr lang="en-US" sz="1600" b="1" dirty="0" smtClean="0">
                <a:latin typeface="NikoshBAN" pitchFamily="2" charset="0"/>
                <a:cs typeface="NikoshBAN" pitchFamily="2" charset="0"/>
              </a:rPr>
              <a:t>CD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উলম্ব রেখা পস্পরকে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O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বিন্দুতে ছেদ করেছে। 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11704" y="4617937"/>
            <a:ext cx="88322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P, Q, R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ও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S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চারটি ভিন্ন বিন্দু । 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03149" y="4966855"/>
            <a:ext cx="8681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তাহলে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COBP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একই উলম্বতল নির্দেশ করে। 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11704" y="5324702"/>
            <a:ext cx="88322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অনুরূপ ভাবে </a:t>
            </a:r>
            <a:r>
              <a:rPr lang="en-US" sz="1600" b="1" dirty="0" smtClean="0">
                <a:latin typeface="NikoshBAN" pitchFamily="2" charset="0"/>
                <a:cs typeface="NikoshBAN" pitchFamily="2" charset="0"/>
              </a:rPr>
              <a:t>COAQ, AODR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এবং </a:t>
            </a:r>
            <a:r>
              <a:rPr lang="en-US" sz="1600" b="1" dirty="0" smtClean="0">
                <a:latin typeface="NikoshBAN" pitchFamily="2" charset="0"/>
                <a:cs typeface="NikoshBAN" pitchFamily="2" charset="0"/>
              </a:rPr>
              <a:t>DOBS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এরা প্রত্যেকে একেকটি উলম্বতল নির্দেশ করে। 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28869" y="5663256"/>
            <a:ext cx="87514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NikoshBAN" pitchFamily="2" charset="0"/>
                <a:cs typeface="NikoshBAN" pitchFamily="2" charset="0"/>
              </a:rPr>
              <a:t>R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বিন্দু এবং 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S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 বিন্দু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ভূ-রেখা বা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AB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রেখার নিচের দিকে বা নিচের ভাগে অবস্থিত। 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6" name="Straight Connector 35"/>
          <p:cNvCxnSpPr/>
          <p:nvPr/>
        </p:nvCxnSpPr>
        <p:spPr>
          <a:xfrm>
            <a:off x="303150" y="170543"/>
            <a:ext cx="0" cy="66874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28869" y="6024288"/>
            <a:ext cx="88299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এবার </a:t>
            </a:r>
            <a:r>
              <a:rPr lang="en-US" sz="1600" b="1" dirty="0" smtClean="0">
                <a:latin typeface="NikoshBAN" pitchFamily="2" charset="0"/>
                <a:cs typeface="NikoshBAN" pitchFamily="2" charset="0"/>
              </a:rPr>
              <a:t>O, S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এবং </a:t>
            </a:r>
            <a:r>
              <a:rPr lang="en-US" sz="1600" b="1" dirty="0" smtClean="0">
                <a:latin typeface="NikoshBAN" pitchFamily="2" charset="0"/>
                <a:cs typeface="NikoshBAN" pitchFamily="2" charset="0"/>
              </a:rPr>
              <a:t>O,R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যোগ করা হলো। 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528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  <p:bldP spid="19" grpId="0"/>
      <p:bldP spid="20" grpId="0"/>
      <p:bldP spid="10" grpId="0"/>
      <p:bldP spid="11" grpId="0"/>
      <p:bldP spid="25" grpId="0"/>
      <p:bldP spid="26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3150" y="151656"/>
            <a:ext cx="8644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অবনতি কোণ</a:t>
            </a:r>
            <a:r>
              <a:rPr lang="en-US" sz="3200" b="1" dirty="0">
                <a:latin typeface="NikoshBAN" pitchFamily="2" charset="0"/>
                <a:ea typeface="Cambria Math"/>
                <a:cs typeface="NikoshBAN" pitchFamily="2" charset="0"/>
              </a:rPr>
              <a:t>⦂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314749" y="928040"/>
            <a:ext cx="6424674" cy="3266420"/>
            <a:chOff x="917286" y="304800"/>
            <a:chExt cx="7046835" cy="4149689"/>
          </a:xfrm>
        </p:grpSpPr>
        <p:cxnSp>
          <p:nvCxnSpPr>
            <p:cNvPr id="8" name="Straight Arrow Connector 7"/>
            <p:cNvCxnSpPr/>
            <p:nvPr/>
          </p:nvCxnSpPr>
          <p:spPr>
            <a:xfrm>
              <a:off x="4533900" y="2438400"/>
              <a:ext cx="3304088" cy="2016089"/>
            </a:xfrm>
            <a:prstGeom prst="straightConnector1">
              <a:avLst/>
            </a:prstGeom>
            <a:ln w="28575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flipH="1">
              <a:off x="1620204" y="2438400"/>
              <a:ext cx="2913697" cy="1785257"/>
            </a:xfrm>
            <a:prstGeom prst="straightConnector1">
              <a:avLst/>
            </a:prstGeom>
            <a:ln w="28575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Group 26"/>
            <p:cNvGrpSpPr/>
            <p:nvPr/>
          </p:nvGrpSpPr>
          <p:grpSpPr>
            <a:xfrm>
              <a:off x="1448362" y="2438400"/>
              <a:ext cx="6249203" cy="422134"/>
              <a:chOff x="1448362" y="2438400"/>
              <a:chExt cx="6249203" cy="422134"/>
            </a:xfrm>
          </p:grpSpPr>
          <p:cxnSp>
            <p:nvCxnSpPr>
              <p:cNvPr id="4" name="Straight Arrow Connector 3"/>
              <p:cNvCxnSpPr/>
              <p:nvPr/>
            </p:nvCxnSpPr>
            <p:spPr>
              <a:xfrm>
                <a:off x="1448362" y="2438400"/>
                <a:ext cx="6249203" cy="0"/>
              </a:xfrm>
              <a:prstGeom prst="straightConnector1">
                <a:avLst/>
              </a:prstGeom>
              <a:ln w="28575">
                <a:solidFill>
                  <a:srgbClr val="00B050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TextBox 15"/>
              <p:cNvSpPr txBox="1"/>
              <p:nvPr/>
            </p:nvSpPr>
            <p:spPr>
              <a:xfrm>
                <a:off x="1719446" y="2491202"/>
                <a:ext cx="3529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A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7135640" y="2438400"/>
                <a:ext cx="34657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B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4578314" y="2015469"/>
              <a:ext cx="3706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NikoshBAN" pitchFamily="2" charset="0"/>
                  <a:cs typeface="NikoshBAN" pitchFamily="2" charset="0"/>
                </a:rPr>
                <a:t>O</a:t>
              </a:r>
              <a:endParaRPr lang="en-US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623963" y="632337"/>
              <a:ext cx="340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NikoshBAN" pitchFamily="2" charset="0"/>
                  <a:cs typeface="NikoshBAN" pitchFamily="2" charset="0"/>
                </a:rPr>
                <a:t>P</a:t>
              </a:r>
              <a:endParaRPr lang="en-US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076144" y="813375"/>
              <a:ext cx="3722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NikoshBAN" pitchFamily="2" charset="0"/>
                  <a:cs typeface="NikoshBAN" pitchFamily="2" charset="0"/>
                </a:rPr>
                <a:t>Q</a:t>
              </a:r>
              <a:endParaRPr lang="en-US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557142" y="736431"/>
              <a:ext cx="28084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17286" y="740059"/>
              <a:ext cx="28084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</a:rPr>
                <a:t>.</a:t>
              </a:r>
              <a:endParaRPr lang="en-US" sz="2800" b="1" dirty="0">
                <a:solidFill>
                  <a:srgbClr val="FF0000"/>
                </a:solidFill>
              </a:endParaRPr>
            </a:p>
          </p:txBody>
        </p:sp>
        <p:grpSp>
          <p:nvGrpSpPr>
            <p:cNvPr id="28" name="Group 27"/>
            <p:cNvGrpSpPr/>
            <p:nvPr/>
          </p:nvGrpSpPr>
          <p:grpSpPr>
            <a:xfrm>
              <a:off x="4220524" y="304800"/>
              <a:ext cx="765206" cy="3962400"/>
              <a:chOff x="4220524" y="304800"/>
              <a:chExt cx="765206" cy="3962400"/>
            </a:xfrm>
          </p:grpSpPr>
          <p:cxnSp>
            <p:nvCxnSpPr>
              <p:cNvPr id="5" name="Straight Arrow Connector 4"/>
              <p:cNvCxnSpPr/>
              <p:nvPr/>
            </p:nvCxnSpPr>
            <p:spPr>
              <a:xfrm>
                <a:off x="4533900" y="304800"/>
                <a:ext cx="15096" cy="396240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TextBox 21"/>
              <p:cNvSpPr txBox="1"/>
              <p:nvPr/>
            </p:nvSpPr>
            <p:spPr>
              <a:xfrm>
                <a:off x="4220524" y="444043"/>
                <a:ext cx="3577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C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4616718" y="3766066"/>
                <a:ext cx="3690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D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2121623" y="3386554"/>
              <a:ext cx="28084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</a:rPr>
                <a:t>.</a:t>
              </a:r>
              <a:endParaRPr lang="en-US" sz="2800" b="1" dirty="0">
                <a:solidFill>
                  <a:srgbClr val="FF0000"/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749050" y="3446444"/>
              <a:ext cx="28084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</a:rPr>
                <a:t>.</a:t>
              </a:r>
              <a:endParaRPr lang="en-US" sz="28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620204" y="3648164"/>
              <a:ext cx="360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NikoshBAN" pitchFamily="2" charset="0"/>
                  <a:cs typeface="NikoshBAN" pitchFamily="2" charset="0"/>
                </a:rPr>
                <a:t>R</a:t>
              </a:r>
              <a:endParaRPr lang="en-US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7138846" y="3571220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NikoshBAN" pitchFamily="2" charset="0"/>
                  <a:cs typeface="NikoshBAN" pitchFamily="2" charset="0"/>
                </a:rPr>
                <a:t>S</a:t>
              </a:r>
              <a:endParaRPr lang="en-US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287910" y="4220603"/>
            <a:ext cx="8856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তাহলে আমরা বলব, </a:t>
            </a:r>
            <a:r>
              <a:rPr lang="en-US" sz="2400" b="1" dirty="0" smtClean="0">
                <a:latin typeface="NikoshBAN" pitchFamily="2" charset="0"/>
                <a:ea typeface="Cambria Math"/>
                <a:cs typeface="NikoshBAN" pitchFamily="2" charset="0"/>
              </a:rPr>
              <a:t>∠</a:t>
            </a:r>
            <a:r>
              <a:rPr lang="en-US" sz="1600" b="1" dirty="0" smtClean="0">
                <a:latin typeface="NikoshBAN" pitchFamily="2" charset="0"/>
                <a:ea typeface="Cambria Math"/>
                <a:cs typeface="NikoshBAN" pitchFamily="2" charset="0"/>
              </a:rPr>
              <a:t>SOB</a:t>
            </a:r>
            <a:r>
              <a:rPr lang="en-US" sz="2400" b="1" dirty="0" smtClean="0">
                <a:latin typeface="NikoshBAN" pitchFamily="2" charset="0"/>
                <a:ea typeface="Cambria Math"/>
                <a:cs typeface="NikoshBAN" pitchFamily="2" charset="0"/>
              </a:rPr>
              <a:t> </a:t>
            </a:r>
            <a:r>
              <a:rPr lang="bn-BD" sz="2400" b="1" dirty="0" smtClean="0">
                <a:latin typeface="NikoshBAN" pitchFamily="2" charset="0"/>
                <a:ea typeface="Cambria Math"/>
                <a:cs typeface="NikoshBAN" pitchFamily="2" charset="0"/>
              </a:rPr>
              <a:t>হলো </a:t>
            </a:r>
            <a:r>
              <a:rPr lang="en-US" b="1" dirty="0" smtClean="0">
                <a:latin typeface="NikoshBAN" pitchFamily="2" charset="0"/>
                <a:ea typeface="Cambria Math"/>
                <a:cs typeface="NikoshBAN" pitchFamily="2" charset="0"/>
              </a:rPr>
              <a:t>O</a:t>
            </a:r>
            <a:r>
              <a:rPr lang="en-US" sz="2400" b="1" dirty="0" smtClean="0">
                <a:latin typeface="NikoshBAN" pitchFamily="2" charset="0"/>
                <a:ea typeface="Cambria Math"/>
                <a:cs typeface="NikoshBAN" pitchFamily="2" charset="0"/>
              </a:rPr>
              <a:t> </a:t>
            </a:r>
            <a:r>
              <a:rPr lang="bn-BD" sz="2400" b="1" dirty="0" smtClean="0">
                <a:latin typeface="NikoshBAN" pitchFamily="2" charset="0"/>
                <a:ea typeface="Cambria Math"/>
                <a:cs typeface="NikoshBAN" pitchFamily="2" charset="0"/>
              </a:rPr>
              <a:t>বিন্দুতে </a:t>
            </a:r>
            <a:r>
              <a:rPr lang="en-US" b="1" dirty="0">
                <a:latin typeface="NikoshBAN" pitchFamily="2" charset="0"/>
                <a:ea typeface="Cambria Math"/>
                <a:cs typeface="NikoshBAN" pitchFamily="2" charset="0"/>
              </a:rPr>
              <a:t>S</a:t>
            </a:r>
            <a:r>
              <a:rPr lang="en-US" b="1" dirty="0" smtClean="0">
                <a:latin typeface="NikoshBAN" pitchFamily="2" charset="0"/>
                <a:ea typeface="Cambria Math"/>
                <a:cs typeface="NikoshBAN" pitchFamily="2" charset="0"/>
              </a:rPr>
              <a:t> </a:t>
            </a:r>
            <a:r>
              <a:rPr lang="bn-BD" sz="2400" b="1" dirty="0" smtClean="0">
                <a:latin typeface="NikoshBAN" pitchFamily="2" charset="0"/>
                <a:ea typeface="Cambria Math"/>
                <a:cs typeface="NikoshBAN" pitchFamily="2" charset="0"/>
              </a:rPr>
              <a:t>বিন্দুর অবনতি কোণ।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3150" y="5162375"/>
            <a:ext cx="87886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উত্তরঃ </a:t>
            </a:r>
            <a:r>
              <a:rPr lang="en-US" sz="1600" b="1" dirty="0" smtClean="0">
                <a:latin typeface="NikoshBAN" pitchFamily="2" charset="0"/>
                <a:cs typeface="NikoshBAN" pitchFamily="2" charset="0"/>
              </a:rPr>
              <a:t>O</a:t>
            </a:r>
            <a:r>
              <a:rPr lang="bn-BD" sz="1600" b="1" dirty="0" smtClean="0">
                <a:latin typeface="NikoshBAN" pitchFamily="2" charset="0"/>
                <a:cs typeface="NikoshBAN" pitchFamily="2" charset="0"/>
              </a:rPr>
              <a:t>,</a:t>
            </a:r>
            <a:r>
              <a:rPr lang="en-US" sz="1600" b="1" dirty="0">
                <a:latin typeface="NikoshBAN" pitchFamily="2" charset="0"/>
                <a:cs typeface="NikoshBAN" pitchFamily="2" charset="0"/>
              </a:rPr>
              <a:t>R</a:t>
            </a:r>
            <a:r>
              <a:rPr lang="en-US" sz="1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যোগ করলে, </a:t>
            </a:r>
            <a:r>
              <a:rPr lang="en-US" sz="2400" b="1" dirty="0" smtClean="0">
                <a:latin typeface="NikoshBAN" pitchFamily="2" charset="0"/>
                <a:ea typeface="Cambria Math"/>
                <a:cs typeface="NikoshBAN" pitchFamily="2" charset="0"/>
              </a:rPr>
              <a:t>∠</a:t>
            </a:r>
            <a:r>
              <a:rPr lang="en-US" sz="1600" b="1" dirty="0" smtClean="0">
                <a:latin typeface="NikoshBAN" pitchFamily="2" charset="0"/>
                <a:ea typeface="Cambria Math"/>
                <a:cs typeface="NikoshBAN" pitchFamily="2" charset="0"/>
              </a:rPr>
              <a:t>ROA</a:t>
            </a:r>
            <a:r>
              <a:rPr lang="en-US" sz="2400" b="1" dirty="0" smtClean="0">
                <a:latin typeface="NikoshBAN" pitchFamily="2" charset="0"/>
                <a:ea typeface="Cambria Math"/>
                <a:cs typeface="NikoshBAN" pitchFamily="2" charset="0"/>
              </a:rPr>
              <a:t> </a:t>
            </a:r>
            <a:r>
              <a:rPr lang="bn-BD" sz="2400" b="1" dirty="0" smtClean="0">
                <a:latin typeface="NikoshBAN" pitchFamily="2" charset="0"/>
                <a:ea typeface="Cambria Math"/>
                <a:cs typeface="NikoshBAN" pitchFamily="2" charset="0"/>
              </a:rPr>
              <a:t>হলো  </a:t>
            </a:r>
            <a:r>
              <a:rPr lang="en-US" b="1" dirty="0" smtClean="0">
                <a:latin typeface="NikoshBAN" pitchFamily="2" charset="0"/>
                <a:ea typeface="Cambria Math"/>
                <a:cs typeface="NikoshBAN" pitchFamily="2" charset="0"/>
              </a:rPr>
              <a:t>O</a:t>
            </a:r>
            <a:r>
              <a:rPr lang="en-US" sz="2400" b="1" dirty="0" smtClean="0">
                <a:latin typeface="NikoshBAN" pitchFamily="2" charset="0"/>
                <a:ea typeface="Cambria Math"/>
                <a:cs typeface="NikoshBAN" pitchFamily="2" charset="0"/>
              </a:rPr>
              <a:t> </a:t>
            </a:r>
            <a:r>
              <a:rPr lang="bn-BD" sz="2400" b="1" dirty="0" smtClean="0">
                <a:latin typeface="NikoshBAN" pitchFamily="2" charset="0"/>
                <a:ea typeface="Cambria Math"/>
                <a:cs typeface="NikoshBAN" pitchFamily="2" charset="0"/>
              </a:rPr>
              <a:t>বিন্দুতে </a:t>
            </a:r>
            <a:r>
              <a:rPr lang="en-US" b="1" dirty="0">
                <a:latin typeface="NikoshBAN" pitchFamily="2" charset="0"/>
                <a:ea typeface="Cambria Math"/>
                <a:cs typeface="NikoshBAN" pitchFamily="2" charset="0"/>
              </a:rPr>
              <a:t>R</a:t>
            </a:r>
            <a:r>
              <a:rPr lang="en-US" sz="2400" b="1" dirty="0" smtClean="0">
                <a:latin typeface="NikoshBAN" pitchFamily="2" charset="0"/>
                <a:ea typeface="Cambria Math"/>
                <a:cs typeface="NikoshBAN" pitchFamily="2" charset="0"/>
              </a:rPr>
              <a:t> </a:t>
            </a:r>
            <a:r>
              <a:rPr lang="bn-BD" sz="2400" b="1" dirty="0" smtClean="0">
                <a:latin typeface="NikoshBAN" pitchFamily="2" charset="0"/>
                <a:ea typeface="Cambria Math"/>
                <a:cs typeface="NikoshBAN" pitchFamily="2" charset="0"/>
              </a:rPr>
              <a:t>বিন্দুর অবনতি কোণ।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3150" y="4700710"/>
            <a:ext cx="8562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প্রশ্নঃ বলতো</a:t>
            </a:r>
            <a:r>
              <a:rPr lang="bn-BD" sz="1600" b="1" dirty="0" smtClean="0">
                <a:latin typeface="NikoshBAN" pitchFamily="2" charset="0"/>
                <a:cs typeface="NikoshBAN" pitchFamily="2" charset="0"/>
              </a:rPr>
              <a:t>,</a:t>
            </a:r>
            <a:r>
              <a:rPr lang="en-US" sz="1600" b="1" dirty="0" smtClean="0">
                <a:latin typeface="NikoshBAN" pitchFamily="2" charset="0"/>
                <a:cs typeface="NikoshBAN" pitchFamily="2" charset="0"/>
              </a:rPr>
              <a:t> O, </a:t>
            </a:r>
            <a:r>
              <a:rPr lang="en-US" sz="1600" b="1" dirty="0">
                <a:latin typeface="NikoshBAN" pitchFamily="2" charset="0"/>
                <a:cs typeface="NikoshBAN" pitchFamily="2" charset="0"/>
              </a:rPr>
              <a:t>R</a:t>
            </a:r>
            <a:r>
              <a:rPr lang="en-US" sz="1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যোগ করার  ফলে কি হলো?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3150" y="5647393"/>
            <a:ext cx="88408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বিঃদ্রঃ মনে রাখবে,তোমরা যদি কোনো বিন্দুর অবনতি কোণ পেতে চাও তবে  সেই বিন্দুটি ভূ-রেখার নিচের দিকে বা নিচের ভাগে স্থাপন করতে হবে। </a:t>
            </a:r>
            <a:endParaRPr lang="en-US" sz="24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303150" y="170543"/>
            <a:ext cx="0" cy="66874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6247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7" grpId="0"/>
      <p:bldP spid="3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3150" y="151656"/>
            <a:ext cx="88408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অবনতি কোণ</a:t>
            </a:r>
            <a:r>
              <a:rPr lang="en-US" sz="3200" b="1" dirty="0" smtClean="0">
                <a:latin typeface="NikoshBAN" pitchFamily="2" charset="0"/>
                <a:ea typeface="Cambria Math"/>
                <a:cs typeface="NikoshBAN" pitchFamily="2" charset="0"/>
              </a:rPr>
              <a:t>⦂</a:t>
            </a:r>
            <a:r>
              <a:rPr lang="bn-BD" sz="3200" b="1" dirty="0" smtClean="0">
                <a:latin typeface="NikoshBAN" pitchFamily="2" charset="0"/>
                <a:ea typeface="Cambria Math"/>
                <a:cs typeface="NikoshBAN" pitchFamily="2" charset="0"/>
              </a:rPr>
              <a:t> ভূতলের সমান্তরাল রেখার নিচের কোন বিন্দু ভূ-রেখার সাথে যে কোণ উৎপন্ন করে তাকে অবনতি কোণ বলে। যেমন,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446647" y="1608100"/>
            <a:ext cx="5928068" cy="3010832"/>
            <a:chOff x="656998" y="240138"/>
            <a:chExt cx="7848600" cy="4149689"/>
          </a:xfrm>
        </p:grpSpPr>
        <p:sp>
          <p:nvSpPr>
            <p:cNvPr id="18" name="TextBox 17"/>
            <p:cNvSpPr txBox="1"/>
            <p:nvPr/>
          </p:nvSpPr>
          <p:spPr>
            <a:xfrm>
              <a:off x="4578314" y="1895801"/>
              <a:ext cx="3706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NikoshBAN" pitchFamily="2" charset="0"/>
                  <a:cs typeface="NikoshBAN" pitchFamily="2" charset="0"/>
                </a:rPr>
                <a:t>O</a:t>
              </a:r>
              <a:endParaRPr lang="en-US" b="1" dirty="0">
                <a:latin typeface="NikoshBAN" pitchFamily="2" charset="0"/>
                <a:cs typeface="NikoshBAN" pitchFamily="2" charset="0"/>
              </a:endParaRP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656998" y="240138"/>
              <a:ext cx="7848600" cy="4149689"/>
              <a:chOff x="682336" y="304800"/>
              <a:chExt cx="7848600" cy="4149689"/>
            </a:xfrm>
          </p:grpSpPr>
          <p:cxnSp>
            <p:nvCxnSpPr>
              <p:cNvPr id="8" name="Straight Arrow Connector 7"/>
              <p:cNvCxnSpPr/>
              <p:nvPr/>
            </p:nvCxnSpPr>
            <p:spPr>
              <a:xfrm>
                <a:off x="4533900" y="2438400"/>
                <a:ext cx="3304088" cy="2016089"/>
              </a:xfrm>
              <a:prstGeom prst="straightConnector1">
                <a:avLst/>
              </a:prstGeom>
              <a:ln w="28575">
                <a:solidFill>
                  <a:srgbClr val="FFC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Arrow Connector 11"/>
              <p:cNvCxnSpPr/>
              <p:nvPr/>
            </p:nvCxnSpPr>
            <p:spPr>
              <a:xfrm flipH="1">
                <a:off x="1620204" y="2438400"/>
                <a:ext cx="2913697" cy="1785257"/>
              </a:xfrm>
              <a:prstGeom prst="straightConnector1">
                <a:avLst/>
              </a:prstGeom>
              <a:ln w="28575">
                <a:solidFill>
                  <a:srgbClr val="FFC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7" name="Group 26"/>
              <p:cNvGrpSpPr/>
              <p:nvPr/>
            </p:nvGrpSpPr>
            <p:grpSpPr>
              <a:xfrm>
                <a:off x="682336" y="2438400"/>
                <a:ext cx="7848600" cy="369332"/>
                <a:chOff x="682336" y="2438400"/>
                <a:chExt cx="7848600" cy="369332"/>
              </a:xfrm>
            </p:grpSpPr>
            <p:cxnSp>
              <p:nvCxnSpPr>
                <p:cNvPr id="4" name="Straight Arrow Connector 3"/>
                <p:cNvCxnSpPr/>
                <p:nvPr/>
              </p:nvCxnSpPr>
              <p:spPr>
                <a:xfrm>
                  <a:off x="682336" y="2438400"/>
                  <a:ext cx="7848600" cy="0"/>
                </a:xfrm>
                <a:prstGeom prst="straightConnector1">
                  <a:avLst/>
                </a:prstGeom>
                <a:ln w="28575">
                  <a:solidFill>
                    <a:srgbClr val="00B050"/>
                  </a:solidFill>
                  <a:headEnd type="arrow"/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TextBox 15"/>
                <p:cNvSpPr txBox="1"/>
                <p:nvPr/>
              </p:nvSpPr>
              <p:spPr>
                <a:xfrm>
                  <a:off x="898851" y="2438400"/>
                  <a:ext cx="3529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 smtClean="0">
                      <a:latin typeface="NikoshBAN" pitchFamily="2" charset="0"/>
                      <a:cs typeface="NikoshBAN" pitchFamily="2" charset="0"/>
                    </a:rPr>
                    <a:t>A</a:t>
                  </a:r>
                  <a:endParaRPr lang="en-US" b="1" dirty="0">
                    <a:latin typeface="NikoshBAN" pitchFamily="2" charset="0"/>
                    <a:cs typeface="NikoshBAN" pitchFamily="2" charset="0"/>
                  </a:endParaRPr>
                </a:p>
              </p:txBody>
            </p:sp>
            <p:sp>
              <p:nvSpPr>
                <p:cNvPr id="17" name="TextBox 16"/>
                <p:cNvSpPr txBox="1"/>
                <p:nvPr/>
              </p:nvSpPr>
              <p:spPr>
                <a:xfrm>
                  <a:off x="7837988" y="2438400"/>
                  <a:ext cx="34657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 smtClean="0">
                      <a:latin typeface="NikoshBAN" pitchFamily="2" charset="0"/>
                      <a:cs typeface="NikoshBAN" pitchFamily="2" charset="0"/>
                    </a:rPr>
                    <a:t>B</a:t>
                  </a:r>
                  <a:endParaRPr lang="en-US" b="1" dirty="0">
                    <a:latin typeface="NikoshBAN" pitchFamily="2" charset="0"/>
                    <a:cs typeface="NikoshBAN" pitchFamily="2" charset="0"/>
                  </a:endParaRPr>
                </a:p>
              </p:txBody>
            </p:sp>
          </p:grpSp>
          <p:sp>
            <p:nvSpPr>
              <p:cNvPr id="19" name="TextBox 18"/>
              <p:cNvSpPr txBox="1"/>
              <p:nvPr/>
            </p:nvSpPr>
            <p:spPr>
              <a:xfrm>
                <a:off x="7623963" y="632337"/>
                <a:ext cx="34015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P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1076144" y="813375"/>
                <a:ext cx="3722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Q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7557142" y="736431"/>
                <a:ext cx="2808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solidFill>
                      <a:srgbClr val="FF0000"/>
                    </a:solidFill>
                  </a:rPr>
                  <a:t>.</a:t>
                </a: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917286" y="740059"/>
                <a:ext cx="2808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</a:rPr>
                  <a:t>.</a:t>
                </a:r>
                <a:endParaRPr lang="en-US" sz="2800" b="1" dirty="0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28" name="Group 27"/>
              <p:cNvGrpSpPr/>
              <p:nvPr/>
            </p:nvGrpSpPr>
            <p:grpSpPr>
              <a:xfrm>
                <a:off x="4101233" y="304800"/>
                <a:ext cx="884497" cy="3962400"/>
                <a:chOff x="4101233" y="304800"/>
                <a:chExt cx="884497" cy="3962400"/>
              </a:xfrm>
            </p:grpSpPr>
            <p:cxnSp>
              <p:nvCxnSpPr>
                <p:cNvPr id="5" name="Straight Arrow Connector 4"/>
                <p:cNvCxnSpPr/>
                <p:nvPr/>
              </p:nvCxnSpPr>
              <p:spPr>
                <a:xfrm>
                  <a:off x="4533900" y="304800"/>
                  <a:ext cx="15096" cy="3962400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headEnd type="arrow"/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" name="TextBox 21"/>
                <p:cNvSpPr txBox="1"/>
                <p:nvPr/>
              </p:nvSpPr>
              <p:spPr>
                <a:xfrm>
                  <a:off x="4101233" y="444044"/>
                  <a:ext cx="35779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 smtClean="0">
                      <a:latin typeface="NikoshBAN" pitchFamily="2" charset="0"/>
                      <a:cs typeface="NikoshBAN" pitchFamily="2" charset="0"/>
                    </a:rPr>
                    <a:t>C</a:t>
                  </a:r>
                  <a:endParaRPr lang="en-US" b="1" dirty="0">
                    <a:latin typeface="NikoshBAN" pitchFamily="2" charset="0"/>
                    <a:cs typeface="NikoshBAN" pitchFamily="2" charset="0"/>
                  </a:endParaRPr>
                </a:p>
              </p:txBody>
            </p:sp>
            <p:sp>
              <p:nvSpPr>
                <p:cNvPr id="23" name="TextBox 22"/>
                <p:cNvSpPr txBox="1"/>
                <p:nvPr/>
              </p:nvSpPr>
              <p:spPr>
                <a:xfrm>
                  <a:off x="4616718" y="3766066"/>
                  <a:ext cx="36901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 smtClean="0">
                      <a:latin typeface="NikoshBAN" pitchFamily="2" charset="0"/>
                      <a:cs typeface="NikoshBAN" pitchFamily="2" charset="0"/>
                    </a:rPr>
                    <a:t>D</a:t>
                  </a:r>
                  <a:endParaRPr lang="en-US" b="1" dirty="0">
                    <a:latin typeface="NikoshBAN" pitchFamily="2" charset="0"/>
                    <a:cs typeface="NikoshBAN" pitchFamily="2" charset="0"/>
                  </a:endParaRPr>
                </a:p>
              </p:txBody>
            </p:sp>
          </p:grpSp>
          <p:sp>
            <p:nvSpPr>
              <p:cNvPr id="25" name="TextBox 24"/>
              <p:cNvSpPr txBox="1"/>
              <p:nvPr/>
            </p:nvSpPr>
            <p:spPr>
              <a:xfrm>
                <a:off x="2081174" y="3309610"/>
                <a:ext cx="280846" cy="5232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</a:rPr>
                  <a:t>.</a:t>
                </a:r>
                <a:endParaRPr lang="en-US" sz="28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6838782" y="3491203"/>
                <a:ext cx="280846" cy="5232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</a:rPr>
                  <a:t>.</a:t>
                </a:r>
                <a:endParaRPr lang="en-US" sz="28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1620204" y="3648164"/>
                <a:ext cx="460970" cy="5090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E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7138846" y="3571220"/>
                <a:ext cx="454605" cy="5090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F</a:t>
                </a:r>
              </a:p>
            </p:txBody>
          </p:sp>
        </p:grpSp>
      </p:grpSp>
      <p:sp>
        <p:nvSpPr>
          <p:cNvPr id="31" name="TextBox 30"/>
          <p:cNvSpPr txBox="1"/>
          <p:nvPr/>
        </p:nvSpPr>
        <p:spPr>
          <a:xfrm>
            <a:off x="315512" y="4999634"/>
            <a:ext cx="8763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চিত্রে </a:t>
            </a:r>
            <a:r>
              <a:rPr lang="en-US" sz="2800" b="1" dirty="0" smtClean="0">
                <a:latin typeface="NikoshBAN" pitchFamily="2" charset="0"/>
                <a:ea typeface="Cambria Math"/>
                <a:cs typeface="NikoshBAN" pitchFamily="2" charset="0"/>
              </a:rPr>
              <a:t>∠</a:t>
            </a:r>
            <a:r>
              <a:rPr lang="en-US" sz="2000" b="1" dirty="0" smtClean="0">
                <a:latin typeface="NikoshBAN" pitchFamily="2" charset="0"/>
                <a:ea typeface="Cambria Math"/>
                <a:cs typeface="NikoshBAN" pitchFamily="2" charset="0"/>
              </a:rPr>
              <a:t>EOA</a:t>
            </a:r>
            <a:r>
              <a:rPr lang="en-US" sz="2800" b="1" dirty="0" smtClean="0">
                <a:latin typeface="NikoshBAN" pitchFamily="2" charset="0"/>
                <a:ea typeface="Cambria Math"/>
                <a:cs typeface="NikoshBAN" pitchFamily="2" charset="0"/>
              </a:rPr>
              <a:t> </a:t>
            </a:r>
            <a:r>
              <a:rPr lang="bn-BD" sz="2800" b="1" dirty="0" smtClean="0">
                <a:latin typeface="NikoshBAN" pitchFamily="2" charset="0"/>
                <a:ea typeface="Cambria Math"/>
                <a:cs typeface="NikoshBAN" pitchFamily="2" charset="0"/>
              </a:rPr>
              <a:t>হলো </a:t>
            </a:r>
            <a:r>
              <a:rPr lang="en-US" sz="2000" b="1" dirty="0" smtClean="0">
                <a:latin typeface="NikoshBAN" pitchFamily="2" charset="0"/>
                <a:ea typeface="Cambria Math"/>
                <a:cs typeface="NikoshBAN" pitchFamily="2" charset="0"/>
              </a:rPr>
              <a:t>O</a:t>
            </a:r>
            <a:r>
              <a:rPr lang="en-US" sz="2800" b="1" dirty="0" smtClean="0">
                <a:latin typeface="NikoshBAN" pitchFamily="2" charset="0"/>
                <a:ea typeface="Cambria Math"/>
                <a:cs typeface="NikoshBAN" pitchFamily="2" charset="0"/>
              </a:rPr>
              <a:t> </a:t>
            </a:r>
            <a:r>
              <a:rPr lang="bn-BD" sz="2800" b="1" dirty="0" smtClean="0">
                <a:latin typeface="NikoshBAN" pitchFamily="2" charset="0"/>
                <a:ea typeface="Cambria Math"/>
                <a:cs typeface="NikoshBAN" pitchFamily="2" charset="0"/>
              </a:rPr>
              <a:t>বিন্দুতে </a:t>
            </a:r>
            <a:r>
              <a:rPr lang="en-US" sz="2000" b="1" dirty="0">
                <a:latin typeface="NikoshBAN" pitchFamily="2" charset="0"/>
                <a:ea typeface="Cambria Math"/>
                <a:cs typeface="NikoshBAN" pitchFamily="2" charset="0"/>
              </a:rPr>
              <a:t>E</a:t>
            </a:r>
            <a:r>
              <a:rPr lang="en-US" sz="2000" b="1" dirty="0" smtClean="0">
                <a:latin typeface="NikoshBAN" pitchFamily="2" charset="0"/>
                <a:ea typeface="Cambria Math"/>
                <a:cs typeface="NikoshBAN" pitchFamily="2" charset="0"/>
              </a:rPr>
              <a:t> </a:t>
            </a:r>
            <a:r>
              <a:rPr lang="bn-BD" sz="2800" b="1" dirty="0" smtClean="0">
                <a:latin typeface="NikoshBAN" pitchFamily="2" charset="0"/>
                <a:ea typeface="Cambria Math"/>
                <a:cs typeface="NikoshBAN" pitchFamily="2" charset="0"/>
              </a:rPr>
              <a:t>বিন্দুর অবনতি কোণ এবং </a:t>
            </a:r>
            <a:r>
              <a:rPr lang="en-US" sz="2800" b="1" dirty="0" smtClean="0">
                <a:latin typeface="NikoshBAN" pitchFamily="2" charset="0"/>
                <a:ea typeface="Cambria Math"/>
                <a:cs typeface="NikoshBAN" pitchFamily="2" charset="0"/>
              </a:rPr>
              <a:t>∠</a:t>
            </a:r>
            <a:r>
              <a:rPr lang="en-US" sz="2000" b="1" dirty="0" smtClean="0">
                <a:latin typeface="NikoshBAN" pitchFamily="2" charset="0"/>
                <a:ea typeface="Cambria Math"/>
                <a:cs typeface="NikoshBAN" pitchFamily="2" charset="0"/>
              </a:rPr>
              <a:t>FOB</a:t>
            </a:r>
            <a:r>
              <a:rPr lang="en-US" sz="2800" b="1" dirty="0" smtClean="0">
                <a:latin typeface="NikoshBAN" pitchFamily="2" charset="0"/>
                <a:ea typeface="Cambria Math"/>
                <a:cs typeface="NikoshBAN" pitchFamily="2" charset="0"/>
              </a:rPr>
              <a:t> </a:t>
            </a:r>
            <a:r>
              <a:rPr lang="bn-BD" sz="2800" b="1" dirty="0" smtClean="0">
                <a:latin typeface="NikoshBAN" pitchFamily="2" charset="0"/>
                <a:ea typeface="Cambria Math"/>
                <a:cs typeface="NikoshBAN" pitchFamily="2" charset="0"/>
              </a:rPr>
              <a:t>হলো </a:t>
            </a:r>
            <a:r>
              <a:rPr lang="en-US" sz="2000" b="1" dirty="0" smtClean="0">
                <a:latin typeface="NikoshBAN" pitchFamily="2" charset="0"/>
                <a:ea typeface="Cambria Math"/>
                <a:cs typeface="NikoshBAN" pitchFamily="2" charset="0"/>
              </a:rPr>
              <a:t>O</a:t>
            </a:r>
            <a:r>
              <a:rPr lang="bn-BD" sz="2000" b="1" dirty="0" smtClean="0">
                <a:latin typeface="NikoshBAN" pitchFamily="2" charset="0"/>
                <a:ea typeface="Cambria Math"/>
                <a:cs typeface="NikoshBAN" pitchFamily="2" charset="0"/>
              </a:rPr>
              <a:t> </a:t>
            </a:r>
            <a:r>
              <a:rPr lang="bn-BD" sz="2800" b="1" dirty="0" smtClean="0">
                <a:latin typeface="NikoshBAN" pitchFamily="2" charset="0"/>
                <a:ea typeface="Cambria Math"/>
                <a:cs typeface="NikoshBAN" pitchFamily="2" charset="0"/>
              </a:rPr>
              <a:t>বিন্দুতে </a:t>
            </a:r>
            <a:r>
              <a:rPr lang="en-US" sz="2000" b="1" dirty="0">
                <a:latin typeface="NikoshBAN" pitchFamily="2" charset="0"/>
                <a:ea typeface="Cambria Math"/>
                <a:cs typeface="NikoshBAN" pitchFamily="2" charset="0"/>
              </a:rPr>
              <a:t>F</a:t>
            </a:r>
            <a:r>
              <a:rPr lang="en-US" sz="2000" b="1" dirty="0" smtClean="0">
                <a:latin typeface="NikoshBAN" pitchFamily="2" charset="0"/>
                <a:ea typeface="Cambria Math"/>
                <a:cs typeface="NikoshBAN" pitchFamily="2" charset="0"/>
              </a:rPr>
              <a:t> </a:t>
            </a:r>
            <a:r>
              <a:rPr lang="bn-BD" sz="2800" b="1" dirty="0" smtClean="0">
                <a:latin typeface="NikoshBAN" pitchFamily="2" charset="0"/>
                <a:ea typeface="Cambria Math"/>
                <a:cs typeface="NikoshBAN" pitchFamily="2" charset="0"/>
              </a:rPr>
              <a:t>বিন্দুর অবনতি কোণ।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>
            <a:off x="303150" y="170543"/>
            <a:ext cx="0" cy="66874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0453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5473" y="1496612"/>
            <a:ext cx="7346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দলীয় কাজের সমাধানঃ </a:t>
            </a:r>
            <a:endParaRPr lang="en-US" sz="28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586346" y="44252"/>
                <a:ext cx="7529944" cy="5903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1</a:t>
                </a:r>
                <a:r>
                  <a:rPr lang="en-US" sz="16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16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বই-১৭</a:t>
                </a:r>
                <a:r>
                  <a:rPr lang="en-US" sz="1600" b="1" dirty="0" smtClean="0">
                    <a:solidFill>
                      <a:srgbClr val="00B0F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1600" b="1" dirty="0" smtClean="0">
                    <a:solidFill>
                      <a:srgbClr val="00B0F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solidFill>
                          <a:srgbClr val="00B0F0"/>
                        </a:solidFill>
                        <a:latin typeface="Cambria Math"/>
                        <a:ea typeface="Cambria Math"/>
                      </a:rPr>
                      <m:t>𝟔𝟒</m:t>
                    </m:r>
                  </m:oMath>
                </a14:m>
                <a:r>
                  <a:rPr lang="bn-BD" sz="1600" b="1" dirty="0" smtClean="0">
                    <a:solidFill>
                      <a:srgbClr val="00B0F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 মিটার লম্বা একটি খুঁটি ভেঙে গিয়ে সম্পূর্ণ বিচ্ছিন্ন না হয়ে ভূমির সাথে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1600" b="1" i="1" smtClean="0">
                            <a:solidFill>
                              <a:srgbClr val="00B0F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solidFill>
                              <a:srgbClr val="00B0F0"/>
                            </a:solidFill>
                            <a:latin typeface="Cambria Math"/>
                            <a:ea typeface="Cambria Math"/>
                          </a:rPr>
                          <m:t>𝟔𝟎</m:t>
                        </m:r>
                      </m:e>
                      <m:sup>
                        <m:r>
                          <a:rPr lang="en-US" sz="1600" b="1" i="1" smtClean="0">
                            <a:solidFill>
                              <a:srgbClr val="00B0F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1600" b="1" dirty="0" smtClean="0">
                    <a:solidFill>
                      <a:srgbClr val="00B0F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উৎপন্ন করে। খুঁটিটির ভাঙা অংশের দৈর্ঘ্য নির্ণয় কর। </a:t>
                </a:r>
                <a:r>
                  <a:rPr lang="bn-BD" sz="16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           </a:t>
                </a:r>
                <a:endParaRPr lang="en-US" sz="1600" b="1" dirty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6346" y="44252"/>
                <a:ext cx="7529944" cy="590354"/>
              </a:xfrm>
              <a:prstGeom prst="rect">
                <a:avLst/>
              </a:prstGeom>
              <a:blipFill rotWithShape="1">
                <a:blip r:embed="rId2"/>
                <a:stretch>
                  <a:fillRect l="-405" t="-5155" b="-123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/>
          <p:cNvCxnSpPr/>
          <p:nvPr/>
        </p:nvCxnSpPr>
        <p:spPr>
          <a:xfrm>
            <a:off x="152400" y="356673"/>
            <a:ext cx="0" cy="62992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2375" y="2381165"/>
            <a:ext cx="28806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1</a:t>
            </a:r>
            <a:r>
              <a:rPr lang="en-US" sz="2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বই-১৭</a:t>
            </a:r>
            <a:r>
              <a:rPr lang="en-US" sz="2000" b="1" dirty="0" smtClean="0">
                <a:solidFill>
                  <a:srgbClr val="C00000"/>
                </a:solidFill>
                <a:latin typeface="NikoshBAN" pitchFamily="2" charset="0"/>
                <a:ea typeface="Cambria Math"/>
                <a:cs typeface="NikoshBAN" pitchFamily="2" charset="0"/>
              </a:rPr>
              <a:t>⦂</a:t>
            </a:r>
            <a:r>
              <a:rPr lang="bn-BD" sz="2000" b="1" dirty="0" smtClean="0">
                <a:solidFill>
                  <a:srgbClr val="C00000"/>
                </a:solidFill>
                <a:latin typeface="NikoshBAN" pitchFamily="2" charset="0"/>
                <a:ea typeface="Cambria Math"/>
                <a:cs typeface="NikoshBAN" pitchFamily="2" charset="0"/>
              </a:rPr>
              <a:t> সমাধান</a:t>
            </a:r>
            <a:endParaRPr lang="en-US" sz="20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48514" y="2781275"/>
                <a:ext cx="732264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মনেকরি, খুটির শীর্ষ বিন্দু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A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পাদ বিন্দু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B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এবং খুটিটি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O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বিন্দুতে ভেঙ্গে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C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বিন্দুতে মাটি স্পর্শ করে এবং ভাঙ্গা অংশের দৈর্ঘ্য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OC=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𝒙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মিটার।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514" y="2781275"/>
                <a:ext cx="7322640" cy="646331"/>
              </a:xfrm>
              <a:prstGeom prst="rect">
                <a:avLst/>
              </a:prstGeom>
              <a:blipFill rotWithShape="1">
                <a:blip r:embed="rId3"/>
                <a:stretch>
                  <a:fillRect l="-666" t="-4717" b="-150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73182" y="3427606"/>
                <a:ext cx="7011807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তাহলে,  </a:t>
                </a:r>
                <a:r>
                  <a:rPr lang="en-US" b="1" dirty="0" smtClean="0">
                    <a:latin typeface="Cambria Math"/>
                    <a:ea typeface="Cambria Math"/>
                    <a:cs typeface="NikoshBAN" pitchFamily="2" charset="0"/>
                  </a:rPr>
                  <a:t>∠OCB=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এবং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OB=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  <a:cs typeface="NikoshBAN" pitchFamily="2" charset="0"/>
                      </a:rPr>
                      <m:t>𝟔𝟒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  <a:cs typeface="NikoshBAN" pitchFamily="2" charset="0"/>
                      </a:rPr>
                      <m:t>−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  <a:cs typeface="NikoshBAN" pitchFamily="2" charset="0"/>
                      </a:rPr>
                      <m:t>𝒙</m:t>
                    </m:r>
                  </m:oMath>
                </a14:m>
                <a:r>
                  <a:rPr lang="bn-BD" b="1" dirty="0" smtClean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মিটার।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182" y="3427606"/>
                <a:ext cx="7011807" cy="375552"/>
              </a:xfrm>
              <a:prstGeom prst="rect">
                <a:avLst/>
              </a:prstGeom>
              <a:blipFill rotWithShape="1">
                <a:blip r:embed="rId4"/>
                <a:stretch>
                  <a:fillRect l="-695" t="-11290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/>
          <p:cNvGrpSpPr/>
          <p:nvPr/>
        </p:nvGrpSpPr>
        <p:grpSpPr>
          <a:xfrm>
            <a:off x="7484368" y="1862567"/>
            <a:ext cx="1716851" cy="3065939"/>
            <a:chOff x="7390751" y="1160292"/>
            <a:chExt cx="1716851" cy="3065939"/>
          </a:xfrm>
        </p:grpSpPr>
        <p:cxnSp>
          <p:nvCxnSpPr>
            <p:cNvPr id="14" name="Straight Connector 13"/>
            <p:cNvCxnSpPr>
              <a:endCxn id="12" idx="0"/>
            </p:cNvCxnSpPr>
            <p:nvPr/>
          </p:nvCxnSpPr>
          <p:spPr>
            <a:xfrm flipH="1">
              <a:off x="7813417" y="1176607"/>
              <a:ext cx="1" cy="1470785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" name="Group 28"/>
            <p:cNvGrpSpPr/>
            <p:nvPr/>
          </p:nvGrpSpPr>
          <p:grpSpPr>
            <a:xfrm>
              <a:off x="7390751" y="1160292"/>
              <a:ext cx="1716851" cy="3065939"/>
              <a:chOff x="7349734" y="1179900"/>
              <a:chExt cx="1716851" cy="3065939"/>
            </a:xfrm>
          </p:grpSpPr>
          <p:sp>
            <p:nvSpPr>
              <p:cNvPr id="12" name="Right Triangle 11"/>
              <p:cNvSpPr/>
              <p:nvPr/>
            </p:nvSpPr>
            <p:spPr>
              <a:xfrm>
                <a:off x="7772400" y="2667000"/>
                <a:ext cx="1066800" cy="1578839"/>
              </a:xfrm>
              <a:prstGeom prst="rtTriangl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7356971" y="1179900"/>
                <a:ext cx="3529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A</a:t>
                </a: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7349734" y="3876507"/>
                <a:ext cx="3465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B</a:t>
                </a: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8708795" y="3876507"/>
                <a:ext cx="3577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C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7401787" y="2602468"/>
                <a:ext cx="3706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O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" name="TextBox 26"/>
                  <p:cNvSpPr txBox="1"/>
                  <p:nvPr/>
                </p:nvSpPr>
                <p:spPr>
                  <a:xfrm rot="14320022" flipV="1">
                    <a:off x="7957999" y="2779245"/>
                    <a:ext cx="489851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1" i="1" smtClean="0">
                              <a:latin typeface="Cambria Math"/>
                            </a:rPr>
                            <m:t>𝒙</m:t>
                          </m:r>
                        </m:oMath>
                      </m:oMathPara>
                    </a14:m>
                    <a:endParaRPr lang="en-US" sz="2000" b="1" dirty="0">
                      <a:latin typeface="NikoshBAN" pitchFamily="2" charset="0"/>
                      <a:cs typeface="NikoshBAN" pitchFamily="2" charset="0"/>
                    </a:endParaRPr>
                  </a:p>
                </p:txBody>
              </p:sp>
            </mc:Choice>
            <mc:Fallback xmlns="">
              <p:sp>
                <p:nvSpPr>
                  <p:cNvPr id="27" name="TextBox 2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14320022" flipV="1">
                    <a:off x="7957999" y="2779245"/>
                    <a:ext cx="489851" cy="400110"/>
                  </a:xfrm>
                  <a:prstGeom prst="rect">
                    <a:avLst/>
                  </a:prstGeom>
                  <a:blipFill rotWithShape="1"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30" name="TextBox 29"/>
          <p:cNvSpPr txBox="1"/>
          <p:nvPr/>
        </p:nvSpPr>
        <p:spPr>
          <a:xfrm>
            <a:off x="173182" y="3826128"/>
            <a:ext cx="6996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 smtClean="0">
                <a:latin typeface="NikoshBAN" pitchFamily="2" charset="0"/>
                <a:cs typeface="NikoshBAN" pitchFamily="2" charset="0"/>
              </a:rPr>
              <a:t>এখন, সমকোণী </a:t>
            </a:r>
            <a:r>
              <a:rPr lang="en-US" b="1" dirty="0" smtClean="0">
                <a:latin typeface="Cambria Math"/>
                <a:ea typeface="Cambria Math"/>
                <a:cs typeface="NikoshBAN" pitchFamily="2" charset="0"/>
              </a:rPr>
              <a:t>△OBC </a:t>
            </a:r>
            <a:r>
              <a:rPr lang="bn-BD" b="1" dirty="0" smtClean="0">
                <a:latin typeface="Cambria Math"/>
                <a:ea typeface="Cambria Math"/>
                <a:cs typeface="NikoshBAN" pitchFamily="2" charset="0"/>
              </a:rPr>
              <a:t>থেকে পাই, </a:t>
            </a:r>
            <a:r>
              <a:rPr lang="bn-BD" b="1" dirty="0" smtClean="0">
                <a:latin typeface="NikoshBAN" pitchFamily="2" charset="0"/>
                <a:cs typeface="NikoshBAN" pitchFamily="2" charset="0"/>
              </a:rPr>
              <a:t>                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45473" y="4242526"/>
                <a:ext cx="3332018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𝒔𝒊𝒏</m:t>
                        </m:r>
                        <m:r>
                          <a:rPr lang="en-US" b="1" i="1" smtClean="0"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en-US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𝑶𝑩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𝑶𝑪</m:t>
                        </m:r>
                      </m:den>
                    </m:f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473" y="4242526"/>
                <a:ext cx="3332018" cy="492443"/>
              </a:xfrm>
              <a:prstGeom prst="rect">
                <a:avLst/>
              </a:prstGeom>
              <a:blipFill rotWithShape="1">
                <a:blip r:embed="rId6"/>
                <a:stretch>
                  <a:fillRect l="-1648" b="-98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45473" y="4730770"/>
                <a:ext cx="3332018" cy="5378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b="1" i="1" smtClean="0">
                                <a:latin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smtClean="0">
                                <a:latin typeface="Cambria Math"/>
                                <a:cs typeface="NikoshBAN" pitchFamily="2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den>
                    </m:f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𝟔𝟒</m:t>
                        </m:r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𝒙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𝒙</m:t>
                        </m:r>
                      </m:den>
                    </m:f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473" y="4730770"/>
                <a:ext cx="3332018" cy="537840"/>
              </a:xfrm>
              <a:prstGeom prst="rect">
                <a:avLst/>
              </a:prstGeom>
              <a:blipFill rotWithShape="1">
                <a:blip r:embed="rId7"/>
                <a:stretch>
                  <a:fillRect l="-1648" b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3995632" y="5987848"/>
                <a:ext cx="3662021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𝒙</m:t>
                    </m:r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𝟑𝟒</m:t>
                    </m:r>
                    <m:r>
                      <a:rPr lang="en-US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.</m:t>
                    </m:r>
                    <m:r>
                      <a:rPr lang="en-US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𝟑</m:t>
                    </m:r>
                  </m:oMath>
                </a14:m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মিটার(প্রায়) </a:t>
                </a:r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Ans</a:t>
                </a:r>
                <a:endParaRPr lang="en-US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632" y="5987848"/>
                <a:ext cx="3662021" cy="369332"/>
              </a:xfrm>
              <a:prstGeom prst="rect">
                <a:avLst/>
              </a:prstGeom>
              <a:blipFill rotWithShape="1">
                <a:blip r:embed="rId8"/>
                <a:stretch>
                  <a:fillRect l="-1331" t="-6557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995632" y="5267543"/>
                <a:ext cx="3475522" cy="4924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𝒙</m:t>
                    </m:r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en-US" b="1" i="1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𝟏𝟐𝟖</m:t>
                        </m:r>
                      </m:num>
                      <m:den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𝟑</m:t>
                        </m:r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.</m:t>
                        </m:r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𝟕𝟑𝟐</m:t>
                        </m:r>
                      </m:den>
                    </m:f>
                  </m:oMath>
                </a14:m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   </a:t>
                </a:r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632" y="5267543"/>
                <a:ext cx="3475522" cy="492443"/>
              </a:xfrm>
              <a:prstGeom prst="rect">
                <a:avLst/>
              </a:prstGeom>
              <a:blipFill rotWithShape="1">
                <a:blip r:embed="rId9"/>
                <a:stretch>
                  <a:fillRect l="-1401" b="-98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009487" y="4683839"/>
                <a:ext cx="2956762" cy="5370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বা,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>
                        <a:latin typeface="Cambria Math"/>
                        <a:cs typeface="NikoshBAN" pitchFamily="2" charset="0"/>
                      </a:rPr>
                      <m:t>𝒙</m:t>
                    </m:r>
                    <m:r>
                      <a:rPr lang="en-US" sz="2000" b="1" i="1">
                        <a:latin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en-US" sz="2000" b="1" i="1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>
                            <a:latin typeface="Cambria Math"/>
                            <a:cs typeface="NikoshBAN" pitchFamily="2" charset="0"/>
                          </a:rPr>
                          <m:t>𝟏𝟐𝟖</m:t>
                        </m:r>
                      </m:num>
                      <m:den>
                        <m:r>
                          <a:rPr lang="en-US" sz="2000" b="1" i="1"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  <m:r>
                          <a:rPr lang="en-US" sz="2000" b="1" i="1">
                            <a:latin typeface="Cambria Math"/>
                            <a:cs typeface="NikoshBAN" pitchFamily="2" charset="0"/>
                          </a:rPr>
                          <m:t>.</m:t>
                        </m:r>
                        <m:r>
                          <a:rPr lang="en-US" sz="2000" b="1" i="1">
                            <a:latin typeface="Cambria Math"/>
                            <a:cs typeface="NikoshBAN" pitchFamily="2" charset="0"/>
                          </a:rPr>
                          <m:t>𝟕𝟑𝟐</m:t>
                        </m:r>
                        <m:r>
                          <a:rPr lang="en-US" sz="2000" b="1" i="1"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en-US" sz="2000" b="1" i="1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9487" y="4683839"/>
                <a:ext cx="2956762" cy="537006"/>
              </a:xfrm>
              <a:prstGeom prst="rect">
                <a:avLst/>
              </a:prstGeom>
              <a:blipFill rotWithShape="1">
                <a:blip r:embed="rId10"/>
                <a:stretch>
                  <a:fillRect l="-2268" b="-102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87037" y="6056768"/>
                <a:ext cx="3290454" cy="4176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𝒙</m:t>
                    </m:r>
                    <m:d>
                      <m:dPr>
                        <m:ctrlPr>
                          <a:rPr lang="en-US" b="1" i="1">
                            <a:latin typeface="Cambria Math"/>
                            <a:cs typeface="NikoshBAN" pitchFamily="2" charset="0"/>
                          </a:rPr>
                        </m:ctrlPr>
                      </m:dPr>
                      <m:e>
                        <m:rad>
                          <m:radPr>
                            <m:degHide m:val="on"/>
                            <m:ctrlPr>
                              <a:rPr lang="en-US" b="1" i="1">
                                <a:latin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>
                                <a:latin typeface="Cambria Math"/>
                                <a:cs typeface="NikoshBAN" pitchFamily="2" charset="0"/>
                              </a:rPr>
                              <m:t>𝟑</m:t>
                            </m:r>
                          </m:e>
                        </m:rad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 +</m:t>
                        </m:r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e>
                    </m:d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𝟏𝟐𝟖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037" y="6056768"/>
                <a:ext cx="3290454" cy="417678"/>
              </a:xfrm>
              <a:prstGeom prst="rect">
                <a:avLst/>
              </a:prstGeom>
              <a:blipFill rotWithShape="1">
                <a:blip r:embed="rId11"/>
                <a:stretch>
                  <a:fillRect l="-1670" b="-235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07819" y="5592419"/>
                <a:ext cx="3283526" cy="3954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𝒙</m:t>
                    </m:r>
                    <m:rad>
                      <m:radPr>
                        <m:degHide m:val="on"/>
                        <m:ctrlPr>
                          <a:rPr lang="en-US" b="1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𝟑</m:t>
                        </m:r>
                      </m:e>
                    </m:rad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+</m:t>
                    </m:r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𝒙</m:t>
                    </m:r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𝟏𝟐𝟖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819" y="5592419"/>
                <a:ext cx="3283526" cy="395429"/>
              </a:xfrm>
              <a:prstGeom prst="rect">
                <a:avLst/>
              </a:prstGeom>
              <a:blipFill rotWithShape="1">
                <a:blip r:embed="rId12"/>
                <a:stretch>
                  <a:fillRect l="-1484" b="-246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187891" y="5199221"/>
                <a:ext cx="3289600" cy="3954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𝒙</m:t>
                    </m:r>
                    <m:rad>
                      <m:radPr>
                        <m:degHide m:val="on"/>
                        <m:ctrlPr>
                          <a:rPr lang="en-US" b="1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=</a:t>
                </a:r>
                <a14:m>
                  <m:oMath xmlns:m="http://schemas.openxmlformats.org/officeDocument/2006/math">
                    <m:r>
                      <a:rPr lang="en-US" b="1" i="1" dirty="0">
                        <a:latin typeface="Cambria Math"/>
                        <a:cs typeface="NikoshBAN" pitchFamily="2" charset="0"/>
                      </a:rPr>
                      <m:t>𝟏𝟐𝟖</m:t>
                    </m:r>
                    <m:r>
                      <a:rPr lang="en-US" b="1" i="1" dirty="0">
                        <a:latin typeface="Cambria Math"/>
                        <a:cs typeface="NikoshBAN" pitchFamily="2" charset="0"/>
                      </a:rPr>
                      <m:t>−</m:t>
                    </m:r>
                    <m:r>
                      <a:rPr lang="en-US" b="1" i="1" dirty="0"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b="1" i="1" dirty="0">
                        <a:latin typeface="Cambria Math"/>
                        <a:cs typeface="NikoshBAN" pitchFamily="2" charset="0"/>
                      </a:rPr>
                      <m:t>𝒙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891" y="5199221"/>
                <a:ext cx="3289600" cy="395429"/>
              </a:xfrm>
              <a:prstGeom prst="rect">
                <a:avLst/>
              </a:prstGeom>
              <a:blipFill rotWithShape="1">
                <a:blip r:embed="rId13"/>
                <a:stretch>
                  <a:fillRect l="-1670" b="-246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/>
          <p:nvPr/>
        </p:nvCxnSpPr>
        <p:spPr>
          <a:xfrm>
            <a:off x="3505200" y="4242526"/>
            <a:ext cx="10391" cy="238998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3995632" y="4187191"/>
                <a:ext cx="2798618" cy="5509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বা,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𝒙</m:t>
                    </m:r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𝟏𝟐𝟖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000" b="1" i="1" smtClean="0">
                                <a:latin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000" b="1" i="1" smtClean="0">
                                <a:latin typeface="Cambria Math"/>
                                <a:cs typeface="NikoshBAN" pitchFamily="2" charset="0"/>
                              </a:rPr>
                              <m:t>𝟑</m:t>
                            </m:r>
                          </m:e>
                        </m:rad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632" y="4187191"/>
                <a:ext cx="2798618" cy="550985"/>
              </a:xfrm>
              <a:prstGeom prst="rect">
                <a:avLst/>
              </a:prstGeom>
              <a:blipFill rotWithShape="1">
                <a:blip r:embed="rId14"/>
                <a:stretch>
                  <a:fillRect l="-2174" b="-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264242" y="4576790"/>
                <a:ext cx="623824" cy="375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𝟔𝟎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en-US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4242" y="4576790"/>
                <a:ext cx="623824" cy="37555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 rot="16200000">
                <a:off x="7208652" y="3939445"/>
                <a:ext cx="92204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𝟔𝟒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en-US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7208652" y="3939445"/>
                <a:ext cx="922047" cy="369332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 rot="3196226">
                <a:off x="8181892" y="3985197"/>
                <a:ext cx="99206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400" b="1" i="1" smtClean="0">
                        <a:solidFill>
                          <a:srgbClr val="FFC000"/>
                        </a:solidFill>
                        <a:latin typeface="Cambria Math"/>
                      </a:rPr>
                      <m:t>𝟑𝟒</m:t>
                    </m:r>
                    <m:r>
                      <a:rPr lang="en-US" sz="1400" b="1" i="1" smtClean="0">
                        <a:solidFill>
                          <a:srgbClr val="FFC000"/>
                        </a:solidFill>
                        <a:latin typeface="Cambria Math"/>
                      </a:rPr>
                      <m:t>.</m:t>
                    </m:r>
                    <m:r>
                      <a:rPr lang="en-US" sz="1400" b="1" i="1" smtClean="0">
                        <a:solidFill>
                          <a:srgbClr val="FFC000"/>
                        </a:solidFill>
                        <a:latin typeface="Cambria Math"/>
                      </a:rPr>
                      <m:t>𝟑</m:t>
                    </m:r>
                  </m:oMath>
                </a14:m>
                <a:r>
                  <a:rPr lang="en-US" sz="1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1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মিটার </a:t>
                </a:r>
                <a:endParaRPr lang="en-US" sz="1400" b="1" dirty="0">
                  <a:solidFill>
                    <a:srgbClr val="FFC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3196226">
                <a:off x="8181892" y="3985197"/>
                <a:ext cx="992066" cy="307777"/>
              </a:xfrm>
              <a:prstGeom prst="rect">
                <a:avLst/>
              </a:prstGeom>
              <a:blipFill rotWithShape="1">
                <a:blip r:embed="rId17"/>
                <a:stretch>
                  <a:fillRect r="-1439" b="-43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73182" y="574859"/>
                <a:ext cx="8808853" cy="929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বই-১৬</a:t>
                </a:r>
                <a:r>
                  <a:rPr lang="en-US" b="1" dirty="0" smtClean="0">
                    <a:solidFill>
                      <a:srgbClr val="00B0F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b="1" dirty="0" smtClean="0">
                    <a:solidFill>
                      <a:srgbClr val="00B0F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একটি নদীর তীরে কোনো এক স্থানে দাঁড়িয়ে একজন লোক দেখল যে, ঠিক সোজাসোজি অপর তীরে অবস্থিত একটি টাওয়ারের উন্নতি কোণ </a:t>
                </a:r>
                <a:r>
                  <a:rPr lang="en-US" b="1" dirty="0" smtClean="0">
                    <a:solidFill>
                      <a:srgbClr val="00B0F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smtClean="0">
                            <a:solidFill>
                              <a:srgbClr val="00B0F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00B0F0"/>
                            </a:solidFill>
                            <a:latin typeface="Cambria Math"/>
                            <a:ea typeface="Cambria Math"/>
                          </a:rPr>
                          <m:t>𝟔𝟎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00B0F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solidFill>
                      <a:srgbClr val="00B0F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  । ঐ স্থান থেকে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F0"/>
                        </a:solidFill>
                        <a:latin typeface="Cambria Math"/>
                        <a:ea typeface="Cambria Math"/>
                      </a:rPr>
                      <m:t>𝟑𝟐</m:t>
                    </m:r>
                  </m:oMath>
                </a14:m>
                <a:r>
                  <a:rPr lang="bn-BD" b="1" dirty="0" smtClean="0">
                    <a:solidFill>
                      <a:srgbClr val="00B0F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  মিটার পিছিয়ে গেলে উন্নতি কোণ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smtClean="0">
                            <a:solidFill>
                              <a:srgbClr val="00B0F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00B0F0"/>
                            </a:solidFill>
                            <a:latin typeface="Cambria Math"/>
                            <a:ea typeface="Cambria Math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00B0F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solidFill>
                      <a:srgbClr val="00B0F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  হয়। টাওয়ারের উচ্চতা এবং নদীর বিস্তার নির্ণয় কর।  </a:t>
                </a:r>
                <a:endParaRPr lang="en-US" b="1" dirty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182" y="574859"/>
                <a:ext cx="8808853" cy="929550"/>
              </a:xfrm>
              <a:prstGeom prst="rect">
                <a:avLst/>
              </a:prstGeom>
              <a:blipFill rotWithShape="1">
                <a:blip r:embed="rId18"/>
                <a:stretch>
                  <a:fillRect l="-554" t="-5229" r="-484" b="-91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/>
          <p:cNvSpPr txBox="1"/>
          <p:nvPr/>
        </p:nvSpPr>
        <p:spPr>
          <a:xfrm>
            <a:off x="152400" y="0"/>
            <a:ext cx="2429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দলীয় কাজঃ </a:t>
            </a:r>
            <a:endParaRPr lang="en-US" sz="24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99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1" grpId="0"/>
      <p:bldP spid="25" grpId="0"/>
      <p:bldP spid="26" grpId="0"/>
      <p:bldP spid="30" grpId="0"/>
      <p:bldP spid="31" grpId="0"/>
      <p:bldP spid="32" grpId="0"/>
      <p:bldP spid="3" grpId="0"/>
      <p:bldP spid="5" grpId="0"/>
      <p:bldP spid="7" grpId="0"/>
      <p:bldP spid="8" grpId="0"/>
      <p:bldP spid="9" grpId="0"/>
      <p:bldP spid="13" grpId="0"/>
      <p:bldP spid="33" grpId="0"/>
      <p:bldP spid="15" grpId="0"/>
      <p:bldP spid="17" grpId="0"/>
      <p:bldP spid="18" grpId="0"/>
      <p:bldP spid="34" grpId="0"/>
      <p:bldP spid="3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0050" y="20349"/>
            <a:ext cx="8752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দলীয় কাজের সমাধানঃ </a:t>
            </a:r>
            <a:endParaRPr lang="en-US" sz="28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49334" y="423140"/>
                <a:ext cx="8757885" cy="929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বই-১৬</a:t>
                </a:r>
                <a:r>
                  <a:rPr lang="en-US" b="1" dirty="0" smtClean="0">
                    <a:solidFill>
                      <a:srgbClr val="00B0F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b="1" dirty="0" smtClean="0">
                    <a:solidFill>
                      <a:srgbClr val="00B0F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একটি নদীর তীরে কোনো এক স্থানে দাঁড়িয়ে একজন লোক দেখল যে, ঠিক সোজাসোজি অপর তীরে অবস্থিত একটি টাওয়ারের উন্নতি কোণ </a:t>
                </a:r>
                <a:r>
                  <a:rPr lang="en-US" b="1" dirty="0" smtClean="0">
                    <a:solidFill>
                      <a:srgbClr val="00B0F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smtClean="0">
                            <a:solidFill>
                              <a:srgbClr val="00B0F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00B0F0"/>
                            </a:solidFill>
                            <a:latin typeface="Cambria Math"/>
                            <a:ea typeface="Cambria Math"/>
                          </a:rPr>
                          <m:t>𝟔𝟎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00B0F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solidFill>
                      <a:srgbClr val="00B0F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  । ঐ স্থান থেকে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F0"/>
                        </a:solidFill>
                        <a:latin typeface="Cambria Math"/>
                        <a:ea typeface="Cambria Math"/>
                      </a:rPr>
                      <m:t>𝟑𝟐</m:t>
                    </m:r>
                  </m:oMath>
                </a14:m>
                <a:r>
                  <a:rPr lang="bn-BD" b="1" dirty="0" smtClean="0">
                    <a:solidFill>
                      <a:srgbClr val="00B0F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  মিটার পিছিয়ে গেলে উন্নতি কোণ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smtClean="0">
                            <a:solidFill>
                              <a:srgbClr val="00B0F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00B0F0"/>
                            </a:solidFill>
                            <a:latin typeface="Cambria Math"/>
                            <a:ea typeface="Cambria Math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00B0F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solidFill>
                      <a:srgbClr val="00B0F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  হয়। টাওয়ারের উচ্চতা এবং নদীর বিস্তার নির্ণয় কর।  </a:t>
                </a:r>
                <a:endParaRPr lang="en-US" b="1" dirty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334" y="423140"/>
                <a:ext cx="8757885" cy="929550"/>
              </a:xfrm>
              <a:prstGeom prst="rect">
                <a:avLst/>
              </a:prstGeom>
              <a:blipFill rotWithShape="1">
                <a:blip r:embed="rId2"/>
                <a:stretch>
                  <a:fillRect l="-557" t="-5229" r="-1044" b="-91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/>
          <p:cNvCxnSpPr/>
          <p:nvPr/>
        </p:nvCxnSpPr>
        <p:spPr>
          <a:xfrm>
            <a:off x="335148" y="414010"/>
            <a:ext cx="0" cy="62992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44" name="Group 1043"/>
          <p:cNvGrpSpPr/>
          <p:nvPr/>
        </p:nvGrpSpPr>
        <p:grpSpPr>
          <a:xfrm>
            <a:off x="2026925" y="1314441"/>
            <a:ext cx="3436734" cy="1549737"/>
            <a:chOff x="2618194" y="4533268"/>
            <a:chExt cx="3776325" cy="1549737"/>
          </a:xfrm>
        </p:grpSpPr>
        <p:grpSp>
          <p:nvGrpSpPr>
            <p:cNvPr id="1037" name="Group 1036"/>
            <p:cNvGrpSpPr/>
            <p:nvPr/>
          </p:nvGrpSpPr>
          <p:grpSpPr>
            <a:xfrm>
              <a:off x="2618194" y="4533268"/>
              <a:ext cx="3699164" cy="1549737"/>
              <a:chOff x="2743200" y="1684860"/>
              <a:chExt cx="3699164" cy="1549737"/>
            </a:xfrm>
          </p:grpSpPr>
          <p:grpSp>
            <p:nvGrpSpPr>
              <p:cNvPr id="12" name="Group 11"/>
              <p:cNvGrpSpPr/>
              <p:nvPr/>
            </p:nvGrpSpPr>
            <p:grpSpPr>
              <a:xfrm>
                <a:off x="2743200" y="1684860"/>
                <a:ext cx="3699164" cy="1549737"/>
                <a:chOff x="3006436" y="1663462"/>
                <a:chExt cx="3699164" cy="1549737"/>
              </a:xfrm>
            </p:grpSpPr>
            <p:pic>
              <p:nvPicPr>
                <p:cNvPr id="1033" name="Picture 9"/>
                <p:cNvPicPr>
                  <a:picLocks noChangeAspect="1" noChangeArrowheads="1"/>
                </p:cNvPicPr>
                <p:nvPr/>
              </p:nvPicPr>
              <p:blipFill rotWithShape="1">
                <a:blip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16409" b="18443"/>
                <a:stretch/>
              </p:blipFill>
              <p:spPr bwMode="auto">
                <a:xfrm flipH="1">
                  <a:off x="3006436" y="1663462"/>
                  <a:ext cx="3699164" cy="154973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9" name="Picture 18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63287" y="1773382"/>
                  <a:ext cx="405202" cy="1039707"/>
                </a:xfrm>
                <a:prstGeom prst="rect">
                  <a:avLst/>
                </a:prstGeom>
              </p:spPr>
            </p:pic>
          </p:grpSp>
          <p:sp>
            <p:nvSpPr>
              <p:cNvPr id="1025" name="Right Triangle 1024"/>
              <p:cNvSpPr/>
              <p:nvPr/>
            </p:nvSpPr>
            <p:spPr>
              <a:xfrm>
                <a:off x="3902652" y="1794781"/>
                <a:ext cx="2421948" cy="1039706"/>
              </a:xfrm>
              <a:prstGeom prst="rtTriangle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35" name="Straight Connector 1034"/>
              <p:cNvCxnSpPr>
                <a:stCxn id="1025" idx="0"/>
              </p:cNvCxnSpPr>
              <p:nvPr/>
            </p:nvCxnSpPr>
            <p:spPr>
              <a:xfrm>
                <a:off x="3902652" y="1794781"/>
                <a:ext cx="1089624" cy="1039706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38" name="TextBox 1037"/>
            <p:cNvSpPr txBox="1"/>
            <p:nvPr/>
          </p:nvSpPr>
          <p:spPr>
            <a:xfrm>
              <a:off x="3473172" y="4533268"/>
              <a:ext cx="37221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latin typeface="NikoshBAN" pitchFamily="2" charset="0"/>
                  <a:cs typeface="NikoshBAN" pitchFamily="2" charset="0"/>
                </a:rPr>
                <a:t>A</a:t>
              </a:r>
              <a:endParaRPr lang="en-US" sz="200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40" name="TextBox 1039"/>
            <p:cNvSpPr txBox="1"/>
            <p:nvPr/>
          </p:nvSpPr>
          <p:spPr>
            <a:xfrm>
              <a:off x="3544282" y="5670123"/>
              <a:ext cx="3658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latin typeface="NikoshBAN" pitchFamily="2" charset="0"/>
                  <a:cs typeface="NikoshBAN" pitchFamily="2" charset="0"/>
                </a:rPr>
                <a:t>B</a:t>
              </a:r>
              <a:endParaRPr lang="en-US" sz="200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41" name="TextBox 1040"/>
            <p:cNvSpPr txBox="1"/>
            <p:nvPr/>
          </p:nvSpPr>
          <p:spPr>
            <a:xfrm>
              <a:off x="4678757" y="5682895"/>
              <a:ext cx="37702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latin typeface="NikoshBAN" pitchFamily="2" charset="0"/>
                  <a:cs typeface="NikoshBAN" pitchFamily="2" charset="0"/>
                </a:rPr>
                <a:t>C</a:t>
              </a:r>
              <a:endParaRPr lang="en-US" sz="200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43" name="TextBox 1042"/>
            <p:cNvSpPr txBox="1"/>
            <p:nvPr/>
          </p:nvSpPr>
          <p:spPr>
            <a:xfrm>
              <a:off x="6004669" y="5668451"/>
              <a:ext cx="38985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NikoshBAN" pitchFamily="2" charset="0"/>
                  <a:cs typeface="NikoshBAN" pitchFamily="2" charset="0"/>
                </a:rPr>
                <a:t>D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5363251" y="1269711"/>
                <a:ext cx="3718921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মনে করি ,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টাওয়ারের শীর্ষ বিন্দু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A, </a:t>
                </a:r>
                <a:r>
                  <a:rPr lang="bn-BD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পাদবিন্দু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B</a:t>
                </a:r>
                <a:r>
                  <a:rPr lang="bn-BD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,</a:t>
                </a:r>
                <a:r>
                  <a:rPr lang="bn-BD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 নদীর অপর তীরের  ভূতলস্থ/ভূমিস্থ নির্দিষ্ট বিন্দু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C</a:t>
                </a:r>
                <a:r>
                  <a:rPr lang="bn-BD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 এবং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C </a:t>
                </a:r>
                <a:r>
                  <a:rPr lang="bn-BD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থেকে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𝟑𝟐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  মিটার পিছিয়ে অপর বিন্দু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D.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3251" y="1269711"/>
                <a:ext cx="3718921" cy="923330"/>
              </a:xfrm>
              <a:prstGeom prst="rect">
                <a:avLst/>
              </a:prstGeom>
              <a:blipFill rotWithShape="1">
                <a:blip r:embed="rId15"/>
                <a:stretch>
                  <a:fillRect l="-1475" t="-3289" r="-2459" b="-98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330050" y="2876485"/>
                <a:ext cx="8813949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তাহলে, 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CD =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𝟑𝟐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মিটার </a:t>
                </a:r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, শীর্ষের উন্নতি কোণ 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∠ACB=</a:t>
                </a:r>
                <a:r>
                  <a:rPr lang="bn-BD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𝟔𝟎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  </a:t>
                </a:r>
                <a:r>
                  <a:rPr lang="bn-BD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এবং  </a:t>
                </a:r>
                <a:r>
                  <a:rPr lang="bn-BD" b="1" dirty="0" smtClean="0">
                    <a:latin typeface="Cambria Math"/>
                    <a:ea typeface="Cambria Math"/>
                    <a:cs typeface="NikoshBAN" pitchFamily="2" charset="0"/>
                  </a:rPr>
                  <a:t>∠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ADB=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050" y="2876485"/>
                <a:ext cx="8813949" cy="375552"/>
              </a:xfrm>
              <a:prstGeom prst="rect">
                <a:avLst/>
              </a:prstGeom>
              <a:blipFill rotWithShape="1">
                <a:blip r:embed="rId16"/>
                <a:stretch>
                  <a:fillRect l="-553" t="-11475" b="-278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334486" y="3194321"/>
                <a:ext cx="88714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মনে করি ,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টাওয়ারে  উচ্চতা  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AB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=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𝒉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মিটার</a:t>
                </a:r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এবং নদীর বিস্তার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BC=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𝒙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মিটার।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486" y="3194321"/>
                <a:ext cx="8871411" cy="369332"/>
              </a:xfrm>
              <a:prstGeom prst="rect">
                <a:avLst/>
              </a:prstGeom>
              <a:blipFill rotWithShape="1">
                <a:blip r:embed="rId17"/>
                <a:stretch>
                  <a:fillRect l="-619" t="-6557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334486" y="3497119"/>
                <a:ext cx="3316429" cy="533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এখন,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𝒄𝒐𝒕</m:t>
                    </m:r>
                    <m:sSup>
                      <m:sSupPr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𝑩𝑫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𝑨𝑩</m:t>
                        </m:r>
                      </m:den>
                    </m:f>
                  </m:oMath>
                </a14:m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…..(1)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486" y="3497119"/>
                <a:ext cx="3316429" cy="533992"/>
              </a:xfrm>
              <a:prstGeom prst="rect">
                <a:avLst/>
              </a:prstGeom>
              <a:blipFill rotWithShape="1">
                <a:blip r:embed="rId18"/>
                <a:stretch>
                  <a:fillRect l="-2022" r="-2022" b="-114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334486" y="3932172"/>
                <a:ext cx="3316429" cy="533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এবং,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𝒄𝒐𝒕</m:t>
                    </m:r>
                    <m:sSup>
                      <m:sSupPr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𝑩𝑪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𝑨𝑩</m:t>
                        </m:r>
                      </m:den>
                    </m:f>
                  </m:oMath>
                </a14:m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…..(2)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486" y="3932172"/>
                <a:ext cx="3316429" cy="533992"/>
              </a:xfrm>
              <a:prstGeom prst="rect">
                <a:avLst/>
              </a:prstGeom>
              <a:blipFill rotWithShape="1">
                <a:blip r:embed="rId19"/>
                <a:stretch>
                  <a:fillRect l="-2022" r="-1471" b="-102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TextBox 61"/>
          <p:cNvSpPr txBox="1"/>
          <p:nvPr/>
        </p:nvSpPr>
        <p:spPr>
          <a:xfrm>
            <a:off x="349334" y="4472299"/>
            <a:ext cx="3301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NikoshBAN" pitchFamily="2" charset="0"/>
                <a:cs typeface="NikoshBAN" pitchFamily="2" charset="0"/>
              </a:rPr>
              <a:t> (1) </a:t>
            </a:r>
            <a:r>
              <a:rPr lang="bn-BD" b="1" dirty="0" smtClean="0">
                <a:latin typeface="NikoshBAN" pitchFamily="2" charset="0"/>
                <a:cs typeface="NikoshBAN" pitchFamily="2" charset="0"/>
              </a:rPr>
              <a:t>হতে 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(2) </a:t>
            </a:r>
            <a:r>
              <a:rPr lang="bn-BD" b="1" dirty="0" smtClean="0">
                <a:latin typeface="NikoshBAN" pitchFamily="2" charset="0"/>
                <a:cs typeface="NikoshBAN" pitchFamily="2" charset="0"/>
              </a:rPr>
              <a:t>বিয়োগ করে পই, 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Rectangle 62"/>
              <p:cNvSpPr/>
              <p:nvPr/>
            </p:nvSpPr>
            <p:spPr>
              <a:xfrm>
                <a:off x="305954" y="4769627"/>
                <a:ext cx="3441943" cy="4467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bn-BD" sz="1600" b="1" i="1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en-US" sz="1600" b="1" i="1">
                            <a:latin typeface="Cambria Math"/>
                            <a:cs typeface="NikoshBAN" pitchFamily="2" charset="0"/>
                          </a:rPr>
                          <m:t>𝒄𝒐𝒕</m:t>
                        </m:r>
                        <m:r>
                          <a:rPr lang="en-US" sz="1600" b="1" i="1"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1600" b="1" i="1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  <m:r>
                      <a:rPr lang="bn-BD" sz="1600" b="1" i="1">
                        <a:latin typeface="Cambria Math"/>
                        <a:cs typeface="NikoshBAN" pitchFamily="2" charset="0"/>
                      </a:rPr>
                      <m:t>−</m:t>
                    </m:r>
                    <m:sSup>
                      <m:sSupPr>
                        <m:ctrlPr>
                          <a:rPr lang="bn-BD" sz="1600" b="1" i="1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>
                            <a:latin typeface="Cambria Math"/>
                            <a:cs typeface="NikoshBAN" pitchFamily="2" charset="0"/>
                          </a:rPr>
                          <m:t>𝒄𝒐𝒕</m:t>
                        </m:r>
                        <m:r>
                          <a:rPr lang="en-US" sz="1600" b="1" i="1"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1600" b="1" i="1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  <m:r>
                      <a:rPr lang="bn-BD" sz="1600" b="1" i="1">
                        <a:latin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bn-BD" sz="1600" b="1" i="1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1600" b="1" i="1">
                            <a:latin typeface="Cambria Math"/>
                            <a:cs typeface="NikoshBAN" pitchFamily="2" charset="0"/>
                          </a:rPr>
                          <m:t>𝑩𝑫</m:t>
                        </m:r>
                      </m:num>
                      <m:den>
                        <m:r>
                          <a:rPr lang="en-US" sz="1600" b="1" i="1">
                            <a:latin typeface="Cambria Math"/>
                            <a:cs typeface="NikoshBAN" pitchFamily="2" charset="0"/>
                          </a:rPr>
                          <m:t>𝑨𝑩</m:t>
                        </m:r>
                      </m:den>
                    </m:f>
                    <m:r>
                      <a:rPr lang="bn-BD" sz="1600" b="1" i="1">
                        <a:latin typeface="Cambria Math"/>
                        <a:cs typeface="NikoshBAN" pitchFamily="2" charset="0"/>
                      </a:rPr>
                      <m:t>−</m:t>
                    </m:r>
                    <m:f>
                      <m:fPr>
                        <m:ctrlPr>
                          <a:rPr lang="bn-BD" sz="1600" b="1" i="1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1600" b="1" i="1">
                            <a:latin typeface="Cambria Math"/>
                            <a:cs typeface="NikoshBAN" pitchFamily="2" charset="0"/>
                          </a:rPr>
                          <m:t>𝑩𝑪</m:t>
                        </m:r>
                      </m:num>
                      <m:den>
                        <m:r>
                          <a:rPr lang="en-US" sz="1600" b="1" i="1">
                            <a:latin typeface="Cambria Math"/>
                            <a:cs typeface="NikoshBAN" pitchFamily="2" charset="0"/>
                          </a:rPr>
                          <m:t>𝑨𝑩</m:t>
                        </m:r>
                      </m:den>
                    </m:f>
                  </m:oMath>
                </a14:m>
                <a:r>
                  <a:rPr lang="en-US" sz="1600" b="1" dirty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1600" dirty="0"/>
              </a:p>
            </p:txBody>
          </p:sp>
        </mc:Choice>
        <mc:Fallback xmlns="">
          <p:sp>
            <p:nvSpPr>
              <p:cNvPr id="63" name="Rectangle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54" y="4769627"/>
                <a:ext cx="3441943" cy="446789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349998" y="5279068"/>
                <a:ext cx="3300917" cy="5509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বা,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𝟑</m:t>
                        </m:r>
                      </m:e>
                    </m:rad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−</m:t>
                    </m:r>
                    <m:f>
                      <m:fPr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000" b="1" i="1" smtClean="0">
                                <a:latin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000" b="1" i="1" smtClean="0">
                                <a:latin typeface="Cambria Math"/>
                                <a:cs typeface="NikoshBAN" pitchFamily="2" charset="0"/>
                              </a:rPr>
                              <m:t>𝟑</m:t>
                            </m:r>
                          </m:e>
                        </m:rad>
                      </m:den>
                    </m:f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𝑩𝑫</m:t>
                        </m:r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𝑩𝑪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𝑨𝑩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     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998" y="5279068"/>
                <a:ext cx="3300917" cy="550985"/>
              </a:xfrm>
              <a:prstGeom prst="rect">
                <a:avLst/>
              </a:prstGeom>
              <a:blipFill rotWithShape="1">
                <a:blip r:embed="rId21"/>
                <a:stretch>
                  <a:fillRect l="-1845" b="-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Rectangle 64"/>
              <p:cNvSpPr/>
              <p:nvPr/>
            </p:nvSpPr>
            <p:spPr>
              <a:xfrm>
                <a:off x="364687" y="5772293"/>
                <a:ext cx="3286228" cy="50513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বা,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b="1" i="1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𝟑</m:t>
                        </m:r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bn-BD" b="1" i="1">
                                <a:latin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>
                                <a:latin typeface="Cambria Math"/>
                                <a:cs typeface="NikoshBAN" pitchFamily="2" charset="0"/>
                              </a:rPr>
                              <m:t>𝟑</m:t>
                            </m:r>
                          </m:e>
                        </m:rad>
                      </m:den>
                    </m:f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en-US" b="1" i="1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𝑪𝑫</m:t>
                        </m:r>
                      </m:num>
                      <m:den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𝑨𝑩</m:t>
                        </m:r>
                      </m:den>
                    </m:f>
                  </m:oMath>
                </a14:m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   </a:t>
                </a:r>
              </a:p>
            </p:txBody>
          </p:sp>
        </mc:Choice>
        <mc:Fallback xmlns="">
          <p:sp>
            <p:nvSpPr>
              <p:cNvPr id="65" name="Rectangle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687" y="5772293"/>
                <a:ext cx="3286228" cy="505138"/>
              </a:xfrm>
              <a:prstGeom prst="rect">
                <a:avLst/>
              </a:prstGeom>
              <a:blipFill rotWithShape="1">
                <a:blip r:embed="rId22"/>
                <a:stretch>
                  <a:fillRect l="-1670" b="-72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Rectangle 65"/>
              <p:cNvSpPr/>
              <p:nvPr/>
            </p:nvSpPr>
            <p:spPr>
              <a:xfrm>
                <a:off x="349334" y="6196795"/>
                <a:ext cx="3301581" cy="5092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 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1" i="1">
                                <a:latin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>
                                <a:latin typeface="Cambria Math"/>
                                <a:cs typeface="NikoshBAN" pitchFamily="2" charset="0"/>
                              </a:rPr>
                              <m:t>𝟑</m:t>
                            </m:r>
                          </m:e>
                        </m:rad>
                      </m:den>
                    </m:f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en-US" b="1" i="1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𝟑𝟐</m:t>
                        </m:r>
                      </m:num>
                      <m:den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𝒉</m:t>
                        </m:r>
                      </m:den>
                    </m:f>
                  </m:oMath>
                </a14:m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66" name="Rectangle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334" y="6196795"/>
                <a:ext cx="3301581" cy="509242"/>
              </a:xfrm>
              <a:prstGeom prst="rect">
                <a:avLst/>
              </a:prstGeom>
              <a:blipFill rotWithShape="1">
                <a:blip r:embed="rId23"/>
                <a:stretch>
                  <a:fillRect l="-1476" b="-72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Rectangle 66"/>
              <p:cNvSpPr/>
              <p:nvPr/>
            </p:nvSpPr>
            <p:spPr>
              <a:xfrm>
                <a:off x="3625037" y="3570048"/>
                <a:ext cx="3323017" cy="3954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 </a:t>
                </a:r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𝒉</m:t>
                    </m:r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𝟑</m:t>
                    </m:r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𝟐</m:t>
                    </m:r>
                    <m:rad>
                      <m:radPr>
                        <m:degHide m:val="on"/>
                        <m:ctrlPr>
                          <a:rPr lang="en-US" b="1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67" name="Rectangle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5037" y="3570048"/>
                <a:ext cx="3323017" cy="395429"/>
              </a:xfrm>
              <a:prstGeom prst="rect">
                <a:avLst/>
              </a:prstGeom>
              <a:blipFill rotWithShape="1">
                <a:blip r:embed="rId24"/>
                <a:stretch>
                  <a:fillRect l="-1651" b="-246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Rectangle 67"/>
              <p:cNvSpPr/>
              <p:nvPr/>
            </p:nvSpPr>
            <p:spPr>
              <a:xfrm>
                <a:off x="3678623" y="3965477"/>
                <a:ext cx="3269431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বা, </a:t>
                </a:r>
                <a:r>
                  <a:rPr lang="en-US" sz="1600" b="1" dirty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sz="1600" b="1" i="1">
                        <a:latin typeface="Cambria Math"/>
                        <a:cs typeface="NikoshBAN" pitchFamily="2" charset="0"/>
                      </a:rPr>
                      <m:t>𝒉</m:t>
                    </m:r>
                    <m:r>
                      <a:rPr lang="bn-BD" sz="1600" b="1" i="1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sz="1600" b="1" i="1" smtClean="0">
                        <a:latin typeface="Cambria Math"/>
                        <a:cs typeface="NikoshBAN" pitchFamily="2" charset="0"/>
                      </a:rPr>
                      <m:t>𝟑</m:t>
                    </m:r>
                    <m:r>
                      <a:rPr lang="en-US" sz="1600" b="1" i="1" dirty="0"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sz="1600" b="1" i="1" dirty="0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r>
                      <a:rPr lang="en-US" sz="1600" b="1" i="1" dirty="0"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  <m:r>
                      <a:rPr lang="en-US" sz="1600" b="1" i="1" dirty="0">
                        <a:latin typeface="Cambria Math"/>
                        <a:ea typeface="Cambria Math"/>
                        <a:cs typeface="NikoshBAN" pitchFamily="2" charset="0"/>
                      </a:rPr>
                      <m:t>.</m:t>
                    </m:r>
                    <m:r>
                      <a:rPr lang="en-US" sz="1600" b="1" i="1" dirty="0">
                        <a:latin typeface="Cambria Math"/>
                        <a:ea typeface="Cambria Math"/>
                        <a:cs typeface="NikoshBAN" pitchFamily="2" charset="0"/>
                      </a:rPr>
                      <m:t>𝟕𝟑𝟐</m:t>
                    </m:r>
                  </m:oMath>
                </a14:m>
                <a:endParaRPr lang="en-US" sz="1600" dirty="0"/>
              </a:p>
            </p:txBody>
          </p:sp>
        </mc:Choice>
        <mc:Fallback xmlns="">
          <p:sp>
            <p:nvSpPr>
              <p:cNvPr id="68" name="Rectangle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8623" y="3965477"/>
                <a:ext cx="3269431" cy="338554"/>
              </a:xfrm>
              <a:prstGeom prst="rect">
                <a:avLst/>
              </a:prstGeom>
              <a:blipFill rotWithShape="1">
                <a:blip r:embed="rId25"/>
                <a:stretch>
                  <a:fillRect l="-931" t="-3636" b="-254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3652746" y="4263844"/>
                <a:ext cx="3295802" cy="10491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𝒉</m:t>
                    </m:r>
                    <m:r>
                      <a:rPr lang="en-US" b="1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b="1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𝟓𝟓</m:t>
                    </m:r>
                    <m:r>
                      <a:rPr lang="en-US" b="1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.</m:t>
                    </m:r>
                    <m:r>
                      <a:rPr lang="en-US" b="1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𝟒𝟐𝟒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𝒉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𝟓𝟓</m:t>
                        </m:r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.</m:t>
                        </m:r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𝟒𝟐𝟒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=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/>
                        <a:cs typeface="NikoshBAN" pitchFamily="2" charset="0"/>
                      </a:rPr>
                      <m:t>𝟐𝟕</m:t>
                    </m:r>
                    <m:r>
                      <a:rPr lang="en-US" b="1" i="1" dirty="0" smtClean="0">
                        <a:latin typeface="Cambria Math"/>
                        <a:cs typeface="NikoshBAN" pitchFamily="2" charset="0"/>
                      </a:rPr>
                      <m:t>.</m:t>
                    </m:r>
                    <m:r>
                      <a:rPr lang="en-US" b="1" i="1" dirty="0" smtClean="0">
                        <a:latin typeface="Cambria Math"/>
                        <a:cs typeface="NikoshBAN" pitchFamily="2" charset="0"/>
                      </a:rPr>
                      <m:t>𝟕𝟏𝟐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মিটার (প্রায়) </a:t>
                </a:r>
                <a:endParaRPr lang="en-US" b="1" dirty="0" smtClean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2746" y="4263844"/>
                <a:ext cx="3295802" cy="1049198"/>
              </a:xfrm>
              <a:prstGeom prst="rect">
                <a:avLst/>
              </a:prstGeom>
              <a:blipFill rotWithShape="1">
                <a:blip r:embed="rId26"/>
                <a:stretch>
                  <a:fillRect l="-1479" t="-2312" b="-80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50" name="Straight Connector 1049"/>
          <p:cNvCxnSpPr/>
          <p:nvPr/>
        </p:nvCxnSpPr>
        <p:spPr>
          <a:xfrm>
            <a:off x="3650915" y="3563653"/>
            <a:ext cx="0" cy="314238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3692478" y="5250888"/>
                <a:ext cx="3255577" cy="693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আবার , </a:t>
                </a:r>
                <a:r>
                  <a:rPr lang="en-US" sz="1600" b="1" dirty="0" smtClean="0">
                    <a:latin typeface="Cambria Math"/>
                    <a:ea typeface="Cambria Math"/>
                    <a:cs typeface="NikoshBAN" pitchFamily="2" charset="0"/>
                  </a:rPr>
                  <a:t>△ABC </a:t>
                </a:r>
                <a:r>
                  <a:rPr lang="bn-BD" sz="1600" b="1" dirty="0" smtClean="0">
                    <a:latin typeface="Cambria Math"/>
                    <a:ea typeface="Cambria Math"/>
                    <a:cs typeface="NikoshBAN" pitchFamily="2" charset="0"/>
                  </a:rPr>
                  <a:t>থেকে পাই,  </a:t>
                </a:r>
                <a:endParaRPr lang="en-US" sz="1600" b="1" dirty="0" smtClean="0">
                  <a:latin typeface="Cambria Math"/>
                  <a:ea typeface="Cambria Math"/>
                  <a:cs typeface="NikoshBAN" pitchFamily="2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bn-BD" sz="16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𝒕𝒂𝒏</m:t>
                        </m:r>
                        <m:r>
                          <a:rPr lang="en-US" sz="16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  <m:r>
                      <a:rPr lang="bn-BD" sz="16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= </m:t>
                    </m:r>
                    <m:f>
                      <m:fPr>
                        <m:ctrlPr>
                          <a:rPr lang="bn-BD" sz="16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16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𝑨𝑩</m:t>
                        </m:r>
                      </m:num>
                      <m:den>
                        <m:r>
                          <a:rPr lang="en-US" sz="16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𝑩𝑪</m:t>
                        </m:r>
                      </m:den>
                    </m:f>
                  </m:oMath>
                </a14:m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                       </a:t>
                </a:r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2478" y="5250888"/>
                <a:ext cx="3255577" cy="693523"/>
              </a:xfrm>
              <a:prstGeom prst="rect">
                <a:avLst/>
              </a:prstGeom>
              <a:blipFill rotWithShape="1">
                <a:blip r:embed="rId27"/>
                <a:stretch>
                  <a:fillRect l="-1124" t="-5263" b="-5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3" name="TextBox 1052"/>
              <p:cNvSpPr txBox="1"/>
              <p:nvPr/>
            </p:nvSpPr>
            <p:spPr>
              <a:xfrm>
                <a:off x="3706331" y="5917805"/>
                <a:ext cx="3241723" cy="4910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bn-BD" b="1" i="1" smtClean="0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𝟑</m:t>
                        </m:r>
                      </m:e>
                    </m:rad>
                    <m:r>
                      <a:rPr lang="bn-BD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bn-BD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𝟐𝟕</m:t>
                        </m:r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.</m:t>
                        </m:r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𝟕𝟏𝟐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𝒙</m:t>
                        </m:r>
                      </m:den>
                    </m:f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053" name="TextBox 10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6331" y="5917805"/>
                <a:ext cx="3241723" cy="491096"/>
              </a:xfrm>
              <a:prstGeom prst="rect">
                <a:avLst/>
              </a:prstGeom>
              <a:blipFill rotWithShape="1">
                <a:blip r:embed="rId28"/>
                <a:stretch>
                  <a:fillRect l="-1692" b="-1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4" name="TextBox 1053"/>
              <p:cNvSpPr txBox="1"/>
              <p:nvPr/>
            </p:nvSpPr>
            <p:spPr>
              <a:xfrm>
                <a:off x="3678623" y="6332134"/>
                <a:ext cx="3269432" cy="3954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𝑥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dirty="0" smtClean="0"/>
                  <a:t> =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27</m:t>
                    </m:r>
                    <m:r>
                      <a:rPr lang="en-US" b="0" i="1" dirty="0" smtClean="0">
                        <a:latin typeface="Cambria Math"/>
                      </a:rPr>
                      <m:t>.</m:t>
                    </m:r>
                    <m:r>
                      <a:rPr lang="en-US" b="0" i="1" dirty="0" smtClean="0">
                        <a:latin typeface="Cambria Math"/>
                      </a:rPr>
                      <m:t>712</m:t>
                    </m:r>
                  </m:oMath>
                </a14:m>
                <a:r>
                  <a:rPr lang="en-US" dirty="0" smtClean="0"/>
                  <a:t>         </a:t>
                </a:r>
                <a:endParaRPr lang="en-US" dirty="0"/>
              </a:p>
            </p:txBody>
          </p:sp>
        </mc:Choice>
        <mc:Fallback xmlns="">
          <p:sp>
            <p:nvSpPr>
              <p:cNvPr id="1054" name="TextBox 10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8623" y="6332134"/>
                <a:ext cx="3269432" cy="395429"/>
              </a:xfrm>
              <a:prstGeom prst="rect">
                <a:avLst/>
              </a:prstGeom>
              <a:blipFill rotWithShape="1">
                <a:blip r:embed="rId29"/>
                <a:stretch>
                  <a:fillRect l="-1490" t="-3077" b="-246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Connector 31"/>
          <p:cNvCxnSpPr/>
          <p:nvPr/>
        </p:nvCxnSpPr>
        <p:spPr>
          <a:xfrm>
            <a:off x="6948548" y="3587566"/>
            <a:ext cx="0" cy="315751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948548" y="3622374"/>
                <a:ext cx="2195452" cy="1182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𝟐𝟕</m:t>
                        </m:r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.</m:t>
                        </m:r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𝟕𝟏𝟐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1" i="1" smtClean="0">
                                <a:latin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smtClean="0">
                                <a:latin typeface="Cambria Math"/>
                                <a:cs typeface="NikoshBAN" pitchFamily="2" charset="0"/>
                              </a:rPr>
                              <m:t>𝟑</m:t>
                            </m:r>
                          </m:e>
                        </m:rad>
                      </m:den>
                    </m:f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endParaRPr lang="en-US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𝒙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𝟐𝟕</m:t>
                        </m:r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.</m:t>
                        </m:r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𝟕𝟏𝟐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.</m:t>
                        </m:r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𝟕𝟑𝟐</m:t>
                        </m:r>
                      </m:den>
                    </m:f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𝒙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𝟏𝟔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মিটার।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548" y="3622374"/>
                <a:ext cx="2195452" cy="1182247"/>
              </a:xfrm>
              <a:prstGeom prst="rect">
                <a:avLst/>
              </a:prstGeom>
              <a:blipFill rotWithShape="1">
                <a:blip r:embed="rId30"/>
                <a:stretch>
                  <a:fillRect l="-2500" r="-278" b="-77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6956813" y="4979167"/>
                <a:ext cx="2872987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Ans.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উচ্চতা =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𝟐𝟕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.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𝟕𝟏𝟐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মিটার                        প্রস্থ=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𝟏𝟔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মিটার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6813" y="4979167"/>
                <a:ext cx="2872987" cy="923330"/>
              </a:xfrm>
              <a:prstGeom prst="rect">
                <a:avLst/>
              </a:prstGeom>
              <a:blipFill rotWithShape="1">
                <a:blip r:embed="rId31"/>
                <a:stretch>
                  <a:fillRect l="-1695" t="-3311" r="-19703" b="-105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TextBox 84"/>
          <p:cNvSpPr txBox="1"/>
          <p:nvPr/>
        </p:nvSpPr>
        <p:spPr>
          <a:xfrm>
            <a:off x="334485" y="1353755"/>
            <a:ext cx="2042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2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বই-১৬</a:t>
            </a:r>
            <a:r>
              <a:rPr lang="en-US" sz="2000" b="1" dirty="0" smtClean="0">
                <a:solidFill>
                  <a:srgbClr val="C00000"/>
                </a:solidFill>
                <a:latin typeface="NikoshBAN" pitchFamily="2" charset="0"/>
                <a:ea typeface="Cambria Math"/>
                <a:cs typeface="NikoshBAN" pitchFamily="2" charset="0"/>
              </a:rPr>
              <a:t>⦂</a:t>
            </a:r>
            <a:r>
              <a:rPr lang="bn-BD" sz="2000" b="1" dirty="0" smtClean="0">
                <a:solidFill>
                  <a:srgbClr val="C00000"/>
                </a:solidFill>
                <a:latin typeface="NikoshBAN" pitchFamily="2" charset="0"/>
                <a:ea typeface="Cambria Math"/>
                <a:cs typeface="NikoshBAN" pitchFamily="2" charset="0"/>
              </a:rPr>
              <a:t> সমাধান</a:t>
            </a:r>
            <a:endParaRPr lang="en-US" sz="20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156776" y="2449624"/>
                <a:ext cx="114299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400" b="1" i="1" smtClean="0">
                        <a:solidFill>
                          <a:srgbClr val="FFFF00"/>
                        </a:solidFill>
                        <a:latin typeface="Cambria Math"/>
                      </a:rPr>
                      <m:t>𝟑𝟐</m:t>
                    </m:r>
                    <m:r>
                      <a:rPr lang="bn-BD" sz="1400" b="1" i="0" smtClean="0">
                        <a:solidFill>
                          <a:srgbClr val="FFFF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bn-BD" sz="1400" b="1" dirty="0" smtClean="0">
                    <a:solidFill>
                      <a:srgbClr val="FFFF00"/>
                    </a:solidFill>
                    <a:latin typeface="NikoshBAN" pitchFamily="2" charset="0"/>
                    <a:cs typeface="NikoshBAN" pitchFamily="2" charset="0"/>
                  </a:rPr>
                  <a:t> মিটার          </a:t>
                </a:r>
                <a:endParaRPr lang="en-US" sz="1400" b="1" dirty="0">
                  <a:solidFill>
                    <a:srgbClr val="FFFF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6776" y="2449624"/>
                <a:ext cx="1142999" cy="307777"/>
              </a:xfrm>
              <a:prstGeom prst="rect">
                <a:avLst/>
              </a:prstGeom>
              <a:blipFill rotWithShape="1">
                <a:blip r:embed="rId32"/>
                <a:stretch>
                  <a:fillRect t="-2000" r="-10160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398269" y="2193041"/>
                <a:ext cx="623824" cy="375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𝟔𝟎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8269" y="2193041"/>
                <a:ext cx="623824" cy="375552"/>
              </a:xfrm>
              <a:prstGeom prst="rect">
                <a:avLst/>
              </a:prstGeom>
              <a:blipFill rotWithShape="1"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4416362" y="2193041"/>
                <a:ext cx="623825" cy="375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𝟑𝟎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6362" y="2193041"/>
                <a:ext cx="623825" cy="375552"/>
              </a:xfrm>
              <a:prstGeom prst="rect">
                <a:avLst/>
              </a:prstGeom>
              <a:blipFill rotWithShape="1"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698674" y="1736229"/>
                <a:ext cx="3834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en-US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8674" y="1736229"/>
                <a:ext cx="383438" cy="369332"/>
              </a:xfrm>
              <a:prstGeom prst="rect">
                <a:avLst/>
              </a:prstGeom>
              <a:blipFill rotWithShape="1"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379911" y="2380817"/>
                <a:ext cx="3679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en-US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9911" y="2380817"/>
                <a:ext cx="367986" cy="369332"/>
              </a:xfrm>
              <a:prstGeom prst="rect">
                <a:avLst/>
              </a:prstGeom>
              <a:blipFill rotWithShape="1"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7762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7" dur="50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2" dur="5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4" grpId="0"/>
      <p:bldP spid="1053" grpId="0"/>
      <p:bldP spid="1054" grpId="0"/>
      <p:bldP spid="37" grpId="0"/>
      <p:bldP spid="38" grpId="0"/>
      <p:bldP spid="85" grpId="0"/>
      <p:bldP spid="4" grpId="0"/>
      <p:bldP spid="5" grpId="0"/>
      <p:bldP spid="43" grpId="0"/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5148" y="301547"/>
            <a:ext cx="8808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জোড়ায় কাজঃ </a:t>
            </a:r>
            <a:endParaRPr lang="en-US" sz="28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35149" y="1066800"/>
                <a:ext cx="8808853" cy="7148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৩</a:t>
                </a:r>
                <a:r>
                  <a:rPr lang="en-US" sz="20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বই-১৮ </a:t>
                </a:r>
                <a:r>
                  <a:rPr lang="en-US" sz="2000" b="1" dirty="0" smtClean="0">
                    <a:solidFill>
                      <a:srgbClr val="00B0F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00B0F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একটি গাছ ঝড়ে এমন ভাবে ভেঙে গেল যে, ভাঙা অংশ দন্ডায়মান অংশের সাথে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solidFill>
                              <a:srgbClr val="00B0F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B0F0"/>
                            </a:solidFill>
                            <a:latin typeface="Cambria Math"/>
                            <a:ea typeface="Cambria Math"/>
                          </a:rPr>
                          <m:t>𝟑𝟎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B0F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>
                    <a:solidFill>
                      <a:srgbClr val="00B0F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কোণ করে গাছের গোড়া থেকে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B0F0"/>
                        </a:solidFill>
                        <a:latin typeface="Cambria Math"/>
                        <a:ea typeface="Cambria Math"/>
                      </a:rPr>
                      <m:t>𝟏𝟐</m:t>
                    </m:r>
                  </m:oMath>
                </a14:m>
                <a:r>
                  <a:rPr lang="bn-BD" sz="2000" b="1" dirty="0" smtClean="0">
                    <a:solidFill>
                      <a:srgbClr val="00B0F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  মিটার দূরে মাটি স্পর্শ করে। গাছটির সম্পূর্ণ দৈর্ঘ্য নির্ণয় কর। </a:t>
                </a:r>
                <a:r>
                  <a:rPr lang="bn-BD" sz="20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             </a:t>
                </a:r>
                <a:endParaRPr lang="en-US" sz="2000" b="1" dirty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149" y="1066800"/>
                <a:ext cx="8808853" cy="714876"/>
              </a:xfrm>
              <a:prstGeom prst="rect">
                <a:avLst/>
              </a:prstGeom>
              <a:blipFill rotWithShape="1">
                <a:blip r:embed="rId2"/>
                <a:stretch>
                  <a:fillRect l="-761" t="-5983" b="-153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35151" y="1981200"/>
                <a:ext cx="8808851" cy="1022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৪</a:t>
                </a:r>
                <a:r>
                  <a:rPr lang="en-US" sz="20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বই-১৯</a:t>
                </a:r>
                <a:r>
                  <a:rPr lang="en-US" sz="2000" b="1" dirty="0" smtClean="0">
                    <a:solidFill>
                      <a:srgbClr val="00B0F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00B0F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একটি নদীর এক তীরে কোনো স্থানে দাঁড়িয়ে একজন লোক দেখলো যে, ঠিক সোজাসোজি অপর তীরে অবস্থিত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B0F0"/>
                        </a:solidFill>
                        <a:latin typeface="Cambria Math"/>
                        <a:ea typeface="Cambria Math"/>
                      </a:rPr>
                      <m:t>𝟏𝟓𝟎</m:t>
                    </m:r>
                  </m:oMath>
                </a14:m>
                <a:r>
                  <a:rPr lang="bn-BD" sz="2000" b="1" dirty="0" smtClean="0">
                    <a:solidFill>
                      <a:srgbClr val="00B0F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মিটার লম্বা একটি গাছের শীর্ষের উন্নতি কোণ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solidFill>
                              <a:srgbClr val="00B0F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B0F0"/>
                            </a:solidFill>
                            <a:latin typeface="Cambria Math"/>
                            <a:ea typeface="Cambria Math"/>
                          </a:rPr>
                          <m:t>𝟑𝟎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B0F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>
                    <a:solidFill>
                      <a:srgbClr val="00B0F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  । লোকটি একটি নৌকা যোগে গাছটিকে লক্ষ্য করে যাত্রা শুরু করলো। কিন্তু পানির স্রোতের কারণে লোকটি গাছ থেকে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B0F0"/>
                        </a:solidFill>
                        <a:latin typeface="Cambria Math"/>
                        <a:ea typeface="Cambria Math"/>
                      </a:rPr>
                      <m:t>𝟏𝟎</m:t>
                    </m:r>
                  </m:oMath>
                </a14:m>
                <a:r>
                  <a:rPr lang="bn-BD" sz="2000" b="1" dirty="0" smtClean="0">
                    <a:solidFill>
                      <a:srgbClr val="00B0F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মিটার দূরে তীরে পৌছাল। </a:t>
                </a:r>
                <a:r>
                  <a:rPr lang="bn-BD" sz="20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                </a:t>
                </a:r>
                <a:endParaRPr lang="en-US" sz="2000" b="1" dirty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151" y="1981200"/>
                <a:ext cx="8808851" cy="1022652"/>
              </a:xfrm>
              <a:prstGeom prst="rect">
                <a:avLst/>
              </a:prstGeom>
              <a:blipFill rotWithShape="1">
                <a:blip r:embed="rId3"/>
                <a:stretch>
                  <a:fillRect l="-761" t="-4762" r="-2907" b="-101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335151" y="2996925"/>
            <a:ext cx="88088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(ক)</a:t>
            </a:r>
            <a:r>
              <a:rPr lang="en-US" sz="20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0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উপরোক্ত বর্ণনাটি চিত্রের মাধ্যমে দেখাও। </a:t>
            </a:r>
            <a:endParaRPr lang="en-US" sz="20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151" y="3413076"/>
            <a:ext cx="88088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(খ)</a:t>
            </a:r>
            <a:r>
              <a:rPr lang="en-US" sz="20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0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নদীর বিস্তার নির্ণয় কর। </a:t>
            </a:r>
            <a:endParaRPr lang="en-US" sz="20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152" y="3962400"/>
            <a:ext cx="8808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(গ)</a:t>
            </a:r>
            <a:r>
              <a:rPr lang="en-US" sz="20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0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লোকটির যাত্রা স্থান থেকে গন্তব্য স্থানের দূরত্ব নির্ণয় কর। </a:t>
            </a:r>
            <a:endParaRPr lang="en-US" sz="20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335148" y="414010"/>
            <a:ext cx="0" cy="62992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8225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4495" y="124691"/>
            <a:ext cx="77889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জোড়ায় কাজের সমাধানঃ </a:t>
            </a:r>
            <a:endParaRPr lang="en-US" sz="28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335148" y="414010"/>
            <a:ext cx="0" cy="62992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/>
          <p:cNvGrpSpPr/>
          <p:nvPr/>
        </p:nvGrpSpPr>
        <p:grpSpPr>
          <a:xfrm>
            <a:off x="8569096" y="255326"/>
            <a:ext cx="587913" cy="4696944"/>
            <a:chOff x="8610601" y="75615"/>
            <a:chExt cx="587913" cy="4088203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921" t="33856" r="43823"/>
            <a:stretch/>
          </p:blipFill>
          <p:spPr>
            <a:xfrm>
              <a:off x="8610601" y="377748"/>
              <a:ext cx="381000" cy="3660852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8649597" y="75615"/>
              <a:ext cx="31492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A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807060" y="1974831"/>
              <a:ext cx="39145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O</a:t>
              </a:r>
              <a:endParaRPr lang="en-US" sz="20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767667" y="3763708"/>
              <a:ext cx="3289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</a:rPr>
                <a:t>B</a:t>
              </a:r>
              <a:endParaRPr lang="en-US" sz="20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342076" y="1266237"/>
            <a:ext cx="49919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মনেকরি, গাছের শীর্ষ বিন্দু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A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পাদ বিন্দু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B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 এবংগাছটি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O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বিন্দুতে ভেঙ্গে 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A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বিন্দুতে মাটি স্পর্শ করে ।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6375385" y="1206295"/>
            <a:ext cx="2008900" cy="2921944"/>
            <a:chOff x="4352562" y="1232049"/>
            <a:chExt cx="3880508" cy="1773618"/>
          </a:xfrm>
        </p:grpSpPr>
        <p:grpSp>
          <p:nvGrpSpPr>
            <p:cNvPr id="16" name="Group 15"/>
            <p:cNvGrpSpPr/>
            <p:nvPr/>
          </p:nvGrpSpPr>
          <p:grpSpPr>
            <a:xfrm>
              <a:off x="5286227" y="1342104"/>
              <a:ext cx="2946843" cy="1530092"/>
              <a:chOff x="5383834" y="1377457"/>
              <a:chExt cx="2946843" cy="1530092"/>
            </a:xfrm>
          </p:grpSpPr>
          <p:pic>
            <p:nvPicPr>
              <p:cNvPr id="12" name="Picture 11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4872" t="76072" r="44872" b="1358"/>
              <a:stretch/>
            </p:blipFill>
            <p:spPr>
              <a:xfrm>
                <a:off x="7460896" y="1534738"/>
                <a:ext cx="869781" cy="1372811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9417" t="28854" r="45455" b="28648"/>
              <a:stretch/>
            </p:blipFill>
            <p:spPr>
              <a:xfrm rot="12899438">
                <a:off x="6039553" y="1377457"/>
                <a:ext cx="799205" cy="1476457"/>
              </a:xfrm>
              <a:prstGeom prst="rect">
                <a:avLst/>
              </a:prstGeom>
            </p:spPr>
          </p:pic>
          <p:sp>
            <p:nvSpPr>
              <p:cNvPr id="15" name="Right Triangle 14"/>
              <p:cNvSpPr/>
              <p:nvPr/>
            </p:nvSpPr>
            <p:spPr>
              <a:xfrm flipH="1">
                <a:off x="5383834" y="1555521"/>
                <a:ext cx="2599496" cy="1208065"/>
              </a:xfrm>
              <a:prstGeom prst="rtTriangle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7363289" y="2781483"/>
              <a:ext cx="762402" cy="224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B</a:t>
              </a:r>
              <a:endParaRPr lang="en-US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598594" y="1232049"/>
              <a:ext cx="634476" cy="224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O</a:t>
              </a:r>
              <a:endParaRPr lang="en-US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352562" y="2606800"/>
              <a:ext cx="646522" cy="242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A</a:t>
              </a:r>
              <a:endParaRPr lang="en-US" sz="20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337926" y="2505486"/>
                <a:ext cx="6037459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তাহলে,  </a:t>
                </a:r>
                <a:r>
                  <a:rPr lang="en-US" b="1" dirty="0" smtClean="0">
                    <a:latin typeface="Cambria Math"/>
                    <a:ea typeface="Cambria Math"/>
                    <a:cs typeface="NikoshBAN" pitchFamily="2" charset="0"/>
                  </a:rPr>
                  <a:t>∠AOB=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এবং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AB =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𝟏𝟐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মিটার।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926" y="2505486"/>
                <a:ext cx="6037459" cy="375552"/>
              </a:xfrm>
              <a:prstGeom prst="rect">
                <a:avLst/>
              </a:prstGeom>
              <a:blipFill rotWithShape="1">
                <a:blip r:embed="rId6"/>
                <a:stretch>
                  <a:fillRect l="-807" t="-11290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/>
          <p:cNvSpPr txBox="1"/>
          <p:nvPr/>
        </p:nvSpPr>
        <p:spPr>
          <a:xfrm>
            <a:off x="353291" y="2881745"/>
            <a:ext cx="6022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 smtClean="0">
                <a:latin typeface="NikoshBAN" pitchFamily="2" charset="0"/>
                <a:cs typeface="NikoshBAN" pitchFamily="2" charset="0"/>
              </a:rPr>
              <a:t>এখন, সমকোণী </a:t>
            </a:r>
            <a:r>
              <a:rPr lang="en-US" b="1" dirty="0" smtClean="0">
                <a:latin typeface="Cambria Math"/>
                <a:ea typeface="Cambria Math"/>
                <a:cs typeface="NikoshBAN" pitchFamily="2" charset="0"/>
              </a:rPr>
              <a:t>△AOB </a:t>
            </a:r>
            <a:r>
              <a:rPr lang="bn-BD" b="1" dirty="0" smtClean="0">
                <a:latin typeface="Cambria Math"/>
                <a:ea typeface="Cambria Math"/>
                <a:cs typeface="NikoshBAN" pitchFamily="2" charset="0"/>
              </a:rPr>
              <a:t>থেকে পাই, </a:t>
            </a:r>
            <a:r>
              <a:rPr lang="bn-BD" b="1" dirty="0" smtClean="0">
                <a:latin typeface="NikoshBAN" pitchFamily="2" charset="0"/>
                <a:cs typeface="NikoshBAN" pitchFamily="2" charset="0"/>
              </a:rPr>
              <a:t>                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314367" y="3273325"/>
                <a:ext cx="3903396" cy="4917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𝒔𝒊𝒏</m:t>
                        </m:r>
                        <m:r>
                          <a:rPr lang="en-US" b="1" i="1" smtClean="0"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en-US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𝑨𝑩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𝑶𝑨</m:t>
                        </m:r>
                      </m:den>
                    </m:f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" y="3273325"/>
                <a:ext cx="3903396" cy="491738"/>
              </a:xfrm>
              <a:prstGeom prst="rect">
                <a:avLst/>
              </a:prstGeom>
              <a:blipFill rotWithShape="1">
                <a:blip r:embed="rId7"/>
                <a:stretch>
                  <a:fillRect b="-12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353291" y="3804552"/>
                <a:ext cx="3848350" cy="5369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000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</a:rPr>
                          <m:t>𝟏𝟐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</a:rPr>
                          <m:t>𝑶𝑨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 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291" y="3804552"/>
                <a:ext cx="3848350" cy="536942"/>
              </a:xfrm>
              <a:prstGeom prst="rect">
                <a:avLst/>
              </a:prstGeom>
              <a:blipFill rotWithShape="1">
                <a:blip r:embed="rId8"/>
                <a:stretch>
                  <a:fillRect l="-1743" b="-102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375968" y="4370068"/>
                <a:ext cx="382567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𝑶𝑨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𝟐𝟒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মিটার।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968" y="4370068"/>
                <a:ext cx="3825673" cy="369332"/>
              </a:xfrm>
              <a:prstGeom prst="rect">
                <a:avLst/>
              </a:prstGeom>
              <a:blipFill rotWithShape="1">
                <a:blip r:embed="rId9"/>
                <a:stretch>
                  <a:fillRect l="-1435" t="-6667" b="-2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4201642" y="4295231"/>
                <a:ext cx="436745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𝑶𝑩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𝟐𝟎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.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𝟕𝟖𝟒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মিটার।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1642" y="4295231"/>
                <a:ext cx="4367454" cy="369332"/>
              </a:xfrm>
              <a:prstGeom prst="rect">
                <a:avLst/>
              </a:prstGeom>
              <a:blipFill rotWithShape="1">
                <a:blip r:embed="rId10"/>
                <a:stretch>
                  <a:fillRect l="-1116" t="-6667" b="-2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>
              <a:xfrm>
                <a:off x="342075" y="4739400"/>
                <a:ext cx="3875688" cy="4924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আবার</a:t>
                </a:r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,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𝒄𝒐𝒔</m:t>
                        </m:r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  <m:r>
                      <a:rPr lang="bn-BD" b="1" i="1">
                        <a:latin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bn-BD" b="1" i="1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𝑶𝑩</m:t>
                        </m:r>
                      </m:num>
                      <m:den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𝑶𝑨</m:t>
                        </m:r>
                      </m:den>
                    </m:f>
                  </m:oMath>
                </a14:m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075" y="4739400"/>
                <a:ext cx="3875688" cy="492443"/>
              </a:xfrm>
              <a:prstGeom prst="rect">
                <a:avLst/>
              </a:prstGeom>
              <a:blipFill rotWithShape="1">
                <a:blip r:embed="rId11"/>
                <a:stretch>
                  <a:fillRect l="-1258" b="-98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angle 48"/>
              <p:cNvSpPr/>
              <p:nvPr/>
            </p:nvSpPr>
            <p:spPr>
              <a:xfrm>
                <a:off x="332509" y="5222962"/>
                <a:ext cx="3869132" cy="5378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</a:t>
                </a:r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b="1" i="1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bn-BD" b="1" i="1">
                                <a:latin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>
                                <a:latin typeface="Cambria Math"/>
                                <a:cs typeface="NikoshBAN" pitchFamily="2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den>
                    </m:f>
                    <m:r>
                      <a:rPr lang="bn-BD" b="1" i="1">
                        <a:latin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bn-BD" b="1" i="1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𝑶𝑩</m:t>
                        </m:r>
                      </m:num>
                      <m:den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    </a:t>
                </a:r>
                <a:endParaRPr lang="en-US" dirty="0"/>
              </a:p>
            </p:txBody>
          </p:sp>
        </mc:Choice>
        <mc:Fallback xmlns="">
          <p:sp>
            <p:nvSpPr>
              <p:cNvPr id="49" name="Rectangle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509" y="5222962"/>
                <a:ext cx="3869132" cy="537840"/>
              </a:xfrm>
              <a:prstGeom prst="rect">
                <a:avLst/>
              </a:prstGeom>
              <a:blipFill rotWithShape="1">
                <a:blip r:embed="rId12"/>
                <a:stretch>
                  <a:fillRect l="-1420" b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/>
              <p:cNvSpPr/>
              <p:nvPr/>
            </p:nvSpPr>
            <p:spPr>
              <a:xfrm>
                <a:off x="342076" y="5773309"/>
                <a:ext cx="3891808" cy="4924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bn-BD" b="1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𝟑</m:t>
                        </m:r>
                      </m:e>
                    </m:rad>
                    <m:r>
                      <a:rPr lang="bn-BD" b="1" i="1">
                        <a:latin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bn-BD" b="1" i="1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𝑶𝑩</m:t>
                        </m:r>
                      </m:num>
                      <m:den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50" name="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076" y="5773309"/>
                <a:ext cx="3891808" cy="492443"/>
              </a:xfrm>
              <a:prstGeom prst="rect">
                <a:avLst/>
              </a:prstGeom>
              <a:blipFill rotWithShape="1">
                <a:blip r:embed="rId13"/>
                <a:stretch>
                  <a:fillRect l="-1252" b="-98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/>
              <p:cNvSpPr/>
              <p:nvPr/>
            </p:nvSpPr>
            <p:spPr>
              <a:xfrm>
                <a:off x="364496" y="6265751"/>
                <a:ext cx="3837145" cy="3954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</a:t>
                </a:r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𝑶𝑩</m:t>
                    </m:r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𝟏𝟐</m:t>
                    </m:r>
                    <m:rad>
                      <m:radPr>
                        <m:degHide m:val="on"/>
                        <m:ctrlPr>
                          <a:rPr lang="en-US" b="1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51" name="Rectangle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496" y="6265751"/>
                <a:ext cx="3837145" cy="395429"/>
              </a:xfrm>
              <a:prstGeom prst="rect">
                <a:avLst/>
              </a:prstGeom>
              <a:blipFill rotWithShape="1">
                <a:blip r:embed="rId14"/>
                <a:stretch>
                  <a:fillRect l="-1431" b="-246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/>
              <p:cNvSpPr/>
              <p:nvPr/>
            </p:nvSpPr>
            <p:spPr>
              <a:xfrm>
                <a:off x="4201642" y="3950992"/>
                <a:ext cx="3732366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 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𝑶𝑩</m:t>
                    </m:r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𝟏𝟐</m:t>
                    </m:r>
                    <m:r>
                      <a:rPr lang="en-US" b="1" i="1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r>
                      <a:rPr lang="en-US" b="1" i="1"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  <m:r>
                      <a:rPr lang="en-US" b="1" i="1">
                        <a:latin typeface="Cambria Math"/>
                        <a:ea typeface="Cambria Math"/>
                        <a:cs typeface="NikoshBAN" pitchFamily="2" charset="0"/>
                      </a:rPr>
                      <m:t>.</m:t>
                    </m:r>
                    <m:r>
                      <a:rPr lang="en-US" b="1" i="1">
                        <a:latin typeface="Cambria Math"/>
                        <a:ea typeface="Cambria Math"/>
                        <a:cs typeface="NikoshBAN" pitchFamily="2" charset="0"/>
                      </a:rPr>
                      <m:t>𝟕𝟑𝟐</m:t>
                    </m:r>
                  </m:oMath>
                </a14:m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52" name="Rectangle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1642" y="3950992"/>
                <a:ext cx="3732366" cy="369332"/>
              </a:xfrm>
              <a:prstGeom prst="rect">
                <a:avLst/>
              </a:prstGeom>
              <a:blipFill rotWithShape="1">
                <a:blip r:embed="rId15"/>
                <a:stretch>
                  <a:fillRect l="-1305" t="-6557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Straight Connector 53"/>
          <p:cNvCxnSpPr/>
          <p:nvPr/>
        </p:nvCxnSpPr>
        <p:spPr>
          <a:xfrm>
            <a:off x="4201641" y="3471126"/>
            <a:ext cx="32243" cy="338687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4095339" y="4638639"/>
                <a:ext cx="5048661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∴</a:t>
                </a:r>
                <a:r>
                  <a:rPr lang="bn-BD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গাছের সম্পূর্ণ দৈর্ঘ্য=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OA+OB                 </a:t>
                </a:r>
              </a:p>
              <a:p>
                <a:r>
                  <a:rPr lang="en-US" b="1" dirty="0"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                         =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𝟐𝟒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মিটার+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𝟐𝟎</m:t>
                    </m:r>
                    <m:r>
                      <a:rPr lang="en-US" b="1" i="1" smtClean="0">
                        <a:latin typeface="Cambria Math"/>
                      </a:rPr>
                      <m:t>.</m:t>
                    </m:r>
                    <m:r>
                      <a:rPr lang="en-US" b="1" i="1" smtClean="0">
                        <a:latin typeface="Cambria Math"/>
                      </a:rPr>
                      <m:t>𝟕𝟖𝟒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মিটার  </a:t>
                </a:r>
              </a:p>
              <a:p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                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𝟒𝟒</m:t>
                    </m:r>
                    <m:r>
                      <a:rPr lang="en-US" b="1" i="1" smtClean="0">
                        <a:latin typeface="Cambria Math"/>
                      </a:rPr>
                      <m:t>.</m:t>
                    </m:r>
                    <m:r>
                      <a:rPr lang="en-US" b="1" i="1" smtClean="0">
                        <a:latin typeface="Cambria Math"/>
                      </a:rPr>
                      <m:t>𝟕𝟖𝟒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মিটার (প্রায়)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Ans.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5339" y="4638639"/>
                <a:ext cx="5048661" cy="923330"/>
              </a:xfrm>
              <a:prstGeom prst="rect">
                <a:avLst/>
              </a:prstGeom>
              <a:blipFill rotWithShape="1">
                <a:blip r:embed="rId16"/>
                <a:stretch>
                  <a:fillRect l="-1087" t="-5298" b="-105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TextBox 57"/>
          <p:cNvSpPr txBox="1"/>
          <p:nvPr/>
        </p:nvSpPr>
        <p:spPr>
          <a:xfrm>
            <a:off x="335148" y="826687"/>
            <a:ext cx="46940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en-US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বই-১৮</a:t>
            </a:r>
            <a:r>
              <a:rPr lang="en-US" sz="2800" b="1" dirty="0" smtClean="0">
                <a:solidFill>
                  <a:srgbClr val="C00000"/>
                </a:solidFill>
                <a:latin typeface="NikoshBAN" pitchFamily="2" charset="0"/>
                <a:ea typeface="Cambria Math"/>
                <a:cs typeface="NikoshBAN" pitchFamily="2" charset="0"/>
              </a:rPr>
              <a:t>⦂</a:t>
            </a:r>
            <a:r>
              <a:rPr lang="bn-BD" sz="2800" b="1" dirty="0" smtClean="0">
                <a:solidFill>
                  <a:srgbClr val="C00000"/>
                </a:solidFill>
                <a:latin typeface="NikoshBAN" pitchFamily="2" charset="0"/>
                <a:ea typeface="Cambria Math"/>
                <a:cs typeface="NikoshBAN" pitchFamily="2" charset="0"/>
              </a:rPr>
              <a:t> সমাধান</a:t>
            </a:r>
            <a:endParaRPr lang="en-US" sz="2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 rot="18287473">
                <a:off x="7684602" y="2052726"/>
                <a:ext cx="623824" cy="375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𝟑𝟎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8287473">
                <a:off x="7684602" y="2052726"/>
                <a:ext cx="623824" cy="375552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858734" y="3605019"/>
                <a:ext cx="1143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</a:rPr>
                      <m:t>𝟏𝟐</m:t>
                    </m:r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মিটার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       </a:t>
                </a:r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734" y="3605019"/>
                <a:ext cx="1143000" cy="338554"/>
              </a:xfrm>
              <a:prstGeom prst="rect">
                <a:avLst/>
              </a:prstGeom>
              <a:blipFill rotWithShape="1">
                <a:blip r:embed="rId18"/>
                <a:stretch>
                  <a:fillRect t="-3571" b="-232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299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4" grpId="0"/>
      <p:bldP spid="41" grpId="0"/>
      <p:bldP spid="42" grpId="0"/>
      <p:bldP spid="43" grpId="0"/>
      <p:bldP spid="44" grpId="0"/>
      <p:bldP spid="45" grpId="0"/>
      <p:bldP spid="46" grpId="0"/>
      <p:bldP spid="48" grpId="0"/>
      <p:bldP spid="49" grpId="0"/>
      <p:bldP spid="50" grpId="0"/>
      <p:bldP spid="51" grpId="0"/>
      <p:bldP spid="52" grpId="0"/>
      <p:bldP spid="57" grpId="0"/>
      <p:bldP spid="58" grpId="0"/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1143000"/>
          </a:xfrm>
        </p:spPr>
        <p:txBody>
          <a:bodyPr>
            <a:noAutofit/>
          </a:bodyPr>
          <a:lstStyle/>
          <a:p>
            <a:r>
              <a:rPr lang="bn-BD" sz="5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54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3048000"/>
            <a:ext cx="4038600" cy="4525963"/>
          </a:xfrm>
        </p:spPr>
        <p:txBody>
          <a:bodyPr>
            <a:normAutofit/>
          </a:bodyPr>
          <a:lstStyle/>
          <a:p>
            <a:r>
              <a:rPr lang="bn-BD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হিরন্ময় কবিরাজ </a:t>
            </a:r>
            <a:endParaRPr lang="en-US" sz="2400" b="1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সহকারী শিক্ষক</a:t>
            </a:r>
          </a:p>
          <a:p>
            <a:r>
              <a:rPr lang="bn-BD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চৌধুরী আব্দুল হামিদ               একাডেমী</a:t>
            </a:r>
          </a:p>
          <a:p>
            <a:r>
              <a:rPr lang="bn-BD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বরাট, গোয়ালন্দ, রাজবাড়ী</a:t>
            </a:r>
          </a:p>
          <a:p>
            <a:r>
              <a:rPr lang="en-US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01748986869</a:t>
            </a:r>
            <a:endParaRPr lang="bn-BD" sz="2400" b="1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heronmoykabiraj@gmail.com</a:t>
            </a:r>
            <a:endParaRPr lang="en-US" sz="24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3115736"/>
            <a:ext cx="4572000" cy="4525963"/>
          </a:xfrm>
        </p:spPr>
        <p:txBody>
          <a:bodyPr>
            <a:normAutofit/>
          </a:bodyPr>
          <a:lstStyle/>
          <a:p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শ্রেণীঃ নবম</a:t>
            </a:r>
            <a:r>
              <a:rPr lang="en-US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দশম</a:t>
            </a:r>
          </a:p>
          <a:p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বিষয়ঃ গণিত </a:t>
            </a:r>
          </a:p>
          <a:p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অধ্যায়ঃ দশম- ত্রিকোণমিতি </a:t>
            </a:r>
          </a:p>
          <a:p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শিক্ষার্থীঃ ৮০ জন । </a:t>
            </a:r>
          </a:p>
          <a:p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সময়ঃ ৫০ মিনিট</a:t>
            </a:r>
          </a:p>
          <a:p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তারিখঃ ১</a:t>
            </a:r>
            <a:r>
              <a:rPr lang="en-US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2</a:t>
            </a:r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/০</a:t>
            </a:r>
            <a:r>
              <a:rPr lang="en-US" sz="24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/২০১</a:t>
            </a:r>
            <a:r>
              <a:rPr lang="en-US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9</a:t>
            </a:r>
            <a:endParaRPr lang="en-US" sz="24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" y="1905000"/>
            <a:ext cx="2918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     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শিক্ষক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62600" y="1905000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  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পাঠ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487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5148" y="152400"/>
            <a:ext cx="8808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জোড়ায় কাজের সমাধানঃ </a:t>
            </a:r>
            <a:endParaRPr lang="en-US" sz="28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35146" y="597244"/>
            <a:ext cx="8836561" cy="1767280"/>
            <a:chOff x="335146" y="597244"/>
            <a:chExt cx="8836561" cy="176728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335147" y="597244"/>
                  <a:ext cx="8808851" cy="83657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1600" b="1" dirty="0" smtClean="0">
                      <a:solidFill>
                        <a:srgbClr val="00B0F0"/>
                      </a:solidFill>
                      <a:latin typeface="NikoshBAN" pitchFamily="2" charset="0"/>
                      <a:cs typeface="NikoshBAN" pitchFamily="2" charset="0"/>
                    </a:rPr>
                    <a:t>৪</a:t>
                  </a:r>
                  <a:r>
                    <a:rPr lang="en-US" sz="1600" b="1" dirty="0" smtClean="0">
                      <a:solidFill>
                        <a:srgbClr val="00B0F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1600" b="1" dirty="0" smtClean="0">
                      <a:solidFill>
                        <a:srgbClr val="00B0F0"/>
                      </a:solidFill>
                      <a:latin typeface="NikoshBAN" pitchFamily="2" charset="0"/>
                      <a:cs typeface="NikoshBAN" pitchFamily="2" charset="0"/>
                    </a:rPr>
                    <a:t>বই-১৯</a:t>
                  </a:r>
                  <a:r>
                    <a:rPr lang="en-US" sz="1600" b="1" dirty="0" smtClean="0">
                      <a:solidFill>
                        <a:srgbClr val="00B0F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⦂</a:t>
                  </a:r>
                  <a:r>
                    <a:rPr lang="bn-BD" sz="1600" b="1" dirty="0" smtClean="0">
                      <a:solidFill>
                        <a:srgbClr val="00B0F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একটি নদীর এক তীরে কোনো স্থানে দাঁড়িয়ে একজন লোক দেখলো যে, ঠিক সোজাসোজি অপর তীরে অবস্থিত </a:t>
                  </a:r>
                  <a14:m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𝟏𝟓𝟎</m:t>
                      </m:r>
                    </m:oMath>
                  </a14:m>
                  <a:r>
                    <a:rPr lang="bn-BD" sz="1600" b="1" dirty="0" smtClean="0">
                      <a:solidFill>
                        <a:srgbClr val="00B0F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মিটার লম্বা একটি গাছের শীর্ষের উন্নতি কোণ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bn-BD" sz="1600" b="1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1600" b="1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𝟑𝟎</m:t>
                          </m:r>
                        </m:e>
                        <m:sup>
                          <m:r>
                            <a:rPr lang="en-US" sz="1600" b="1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bn-BD" sz="1600" b="1" dirty="0" smtClean="0">
                      <a:solidFill>
                        <a:srgbClr val="00B0F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  । লোকটি একটি নৌকা যোগে গাছটিকে লক্ষ্য করে যাত্রা শুরু করলো। কিন্তু পানির স্রোতের কারণে লোকটি গাছ থেকে </a:t>
                  </a:r>
                  <a14:m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𝟏𝟎</m:t>
                      </m:r>
                    </m:oMath>
                  </a14:m>
                  <a:r>
                    <a:rPr lang="bn-BD" sz="1600" b="1" dirty="0" smtClean="0">
                      <a:solidFill>
                        <a:srgbClr val="00B0F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মিটার দূরে তীরে পৌছাল। </a:t>
                  </a:r>
                  <a:r>
                    <a:rPr lang="bn-BD" sz="1600" b="1" dirty="0" smtClean="0">
                      <a:solidFill>
                        <a:srgbClr val="00B0F0"/>
                      </a:solidFill>
                      <a:latin typeface="NikoshBAN" pitchFamily="2" charset="0"/>
                      <a:cs typeface="NikoshBAN" pitchFamily="2" charset="0"/>
                    </a:rPr>
                    <a:t>                 </a:t>
                  </a:r>
                  <a:endParaRPr lang="en-US" sz="1600" b="1" dirty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5147" y="597244"/>
                  <a:ext cx="8808851" cy="836576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l="-415" t="-4380" b="-94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TextBox 6"/>
            <p:cNvSpPr txBox="1"/>
            <p:nvPr/>
          </p:nvSpPr>
          <p:spPr>
            <a:xfrm>
              <a:off x="335150" y="1398098"/>
              <a:ext cx="880885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600" b="1" dirty="0" smtClean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rPr>
                <a:t>(ক)</a:t>
              </a:r>
              <a:r>
                <a:rPr lang="en-US" sz="1600" b="1" dirty="0" smtClean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rPr>
                <a:t>.</a:t>
              </a:r>
              <a:r>
                <a:rPr lang="bn-BD" sz="1600" b="1" dirty="0" smtClean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rPr>
                <a:t> উপরোক্ত বর্ণনাটি চিত্রের মাধ্যমে দেখাও। </a:t>
              </a:r>
              <a:endParaRPr lang="en-US" sz="1600" b="1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62855" y="1712196"/>
              <a:ext cx="880885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600" b="1" dirty="0" smtClean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rPr>
                <a:t>(খ)</a:t>
              </a:r>
              <a:r>
                <a:rPr lang="en-US" sz="1600" b="1" dirty="0" smtClean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rPr>
                <a:t>.</a:t>
              </a:r>
              <a:r>
                <a:rPr lang="bn-BD" sz="1600" b="1" dirty="0" smtClean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rPr>
                <a:t> নদীর বিস্তার নির্ণয় কর। </a:t>
              </a:r>
              <a:endParaRPr lang="en-US" sz="1600" b="1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35146" y="2025970"/>
              <a:ext cx="88088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600" b="1" dirty="0" smtClean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rPr>
                <a:t>(গ)</a:t>
              </a:r>
              <a:r>
                <a:rPr lang="en-US" sz="1600" b="1" dirty="0" smtClean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rPr>
                <a:t>.</a:t>
              </a:r>
              <a:r>
                <a:rPr lang="bn-BD" sz="1600" b="1" dirty="0" smtClean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rPr>
                <a:t> লোকটির যাত্রা স্থান থেকে গন্তব্য স্থানের দূরত্ব নির্ণয় কর। </a:t>
              </a:r>
              <a:endParaRPr lang="en-US" sz="1600" b="1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cxnSp>
        <p:nvCxnSpPr>
          <p:cNvPr id="10" name="Straight Connector 9"/>
          <p:cNvCxnSpPr/>
          <p:nvPr/>
        </p:nvCxnSpPr>
        <p:spPr>
          <a:xfrm>
            <a:off x="335148" y="414010"/>
            <a:ext cx="0" cy="62992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5" name="TextBox 1034"/>
          <p:cNvSpPr txBox="1"/>
          <p:nvPr/>
        </p:nvSpPr>
        <p:spPr>
          <a:xfrm>
            <a:off x="339436" y="2390397"/>
            <a:ext cx="2251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৪</a:t>
            </a:r>
            <a:r>
              <a:rPr lang="en-US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বই-১৯(ক)</a:t>
            </a:r>
            <a:r>
              <a:rPr lang="en-US" b="1" dirty="0" smtClean="0">
                <a:solidFill>
                  <a:srgbClr val="C00000"/>
                </a:solidFill>
                <a:latin typeface="NikoshBAN" pitchFamily="2" charset="0"/>
                <a:ea typeface="Cambria Math"/>
                <a:cs typeface="NikoshBAN" pitchFamily="2" charset="0"/>
              </a:rPr>
              <a:t>⦂</a:t>
            </a:r>
            <a:r>
              <a:rPr lang="bn-BD" b="1" dirty="0" smtClean="0">
                <a:solidFill>
                  <a:srgbClr val="C00000"/>
                </a:solidFill>
                <a:latin typeface="NikoshBAN" pitchFamily="2" charset="0"/>
                <a:ea typeface="Cambria Math"/>
                <a:cs typeface="NikoshBAN" pitchFamily="2" charset="0"/>
              </a:rPr>
              <a:t> সমাধান </a:t>
            </a:r>
            <a:endParaRPr lang="en-US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36" name="TextBox 1035"/>
              <p:cNvSpPr txBox="1"/>
              <p:nvPr/>
            </p:nvSpPr>
            <p:spPr>
              <a:xfrm>
                <a:off x="353290" y="2775832"/>
                <a:ext cx="4599710" cy="14835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মনে  করি, গাছের শীর্ষ বিন্দু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A,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পাদবিন্দু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B,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নদীর অপরতীরের  ভূতলস্থ বিন্দু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C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এবং গাছের গোড়া থেকে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𝟏𝟎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মিটার দূরের অপর ভূতলস্থ বিন্দু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D.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তাহলে,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AB=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𝟏𝟓𝟎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মিটার, শীর্ষের উন্নতি কোণ </a:t>
                </a:r>
                <a:r>
                  <a:rPr lang="en-US" b="1" dirty="0" smtClean="0">
                    <a:latin typeface="Cambria Math"/>
                    <a:ea typeface="Cambria Math"/>
                    <a:cs typeface="NikoshBAN" pitchFamily="2" charset="0"/>
                  </a:rPr>
                  <a:t>∠ACB</a:t>
                </a:r>
                <a:r>
                  <a:rPr lang="bn-BD" b="1" dirty="0" smtClean="0">
                    <a:latin typeface="Cambria Math"/>
                    <a:ea typeface="Cambria Math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Cambria Math"/>
                    <a:ea typeface="Cambria Math"/>
                    <a:cs typeface="NikoshBAN" pitchFamily="2" charset="0"/>
                  </a:rPr>
                  <a:t>=</a:t>
                </a:r>
                <a:r>
                  <a:rPr lang="bn-BD" b="1" dirty="0" smtClean="0">
                    <a:latin typeface="Cambria Math"/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এবং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BD=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𝟏𝟎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মিটার।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036" name="TextBox 10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290" y="2775832"/>
                <a:ext cx="4599710" cy="1483548"/>
              </a:xfrm>
              <a:prstGeom prst="rect">
                <a:avLst/>
              </a:prstGeom>
              <a:blipFill rotWithShape="1">
                <a:blip r:embed="rId3"/>
                <a:stretch>
                  <a:fillRect l="-1192" t="-2049" r="-1854" b="-57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39" name="Group 1038"/>
          <p:cNvGrpSpPr/>
          <p:nvPr/>
        </p:nvGrpSpPr>
        <p:grpSpPr>
          <a:xfrm>
            <a:off x="4953000" y="1182213"/>
            <a:ext cx="3911417" cy="2458571"/>
            <a:chOff x="4953000" y="1182213"/>
            <a:chExt cx="3911417" cy="2458571"/>
          </a:xfrm>
        </p:grpSpPr>
        <p:grpSp>
          <p:nvGrpSpPr>
            <p:cNvPr id="1034" name="Group 1033"/>
            <p:cNvGrpSpPr/>
            <p:nvPr/>
          </p:nvGrpSpPr>
          <p:grpSpPr>
            <a:xfrm>
              <a:off x="4953000" y="1182213"/>
              <a:ext cx="3911417" cy="2458571"/>
              <a:chOff x="5058228" y="1484428"/>
              <a:chExt cx="3911417" cy="2458571"/>
            </a:xfrm>
          </p:grpSpPr>
          <p:grpSp>
            <p:nvGrpSpPr>
              <p:cNvPr id="1027" name="Group 1026"/>
              <p:cNvGrpSpPr/>
              <p:nvPr/>
            </p:nvGrpSpPr>
            <p:grpSpPr>
              <a:xfrm>
                <a:off x="5058228" y="1484428"/>
                <a:ext cx="3911417" cy="2305656"/>
                <a:chOff x="1492526" y="2682095"/>
                <a:chExt cx="5475617" cy="2962219"/>
              </a:xfrm>
            </p:grpSpPr>
            <p:grpSp>
              <p:nvGrpSpPr>
                <p:cNvPr id="18" name="Group 17"/>
                <p:cNvGrpSpPr/>
                <p:nvPr/>
              </p:nvGrpSpPr>
              <p:grpSpPr>
                <a:xfrm>
                  <a:off x="1492526" y="2682095"/>
                  <a:ext cx="5475617" cy="2962219"/>
                  <a:chOff x="1606909" y="2895600"/>
                  <a:chExt cx="5475617" cy="2962219"/>
                </a:xfrm>
              </p:grpSpPr>
              <p:pic>
                <p:nvPicPr>
                  <p:cNvPr id="1026" name="Picture 2"/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606909" y="2895600"/>
                    <a:ext cx="5475617" cy="2962219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pic>
              <p:pic>
                <p:nvPicPr>
                  <p:cNvPr id="17" name="Picture 16"/>
                  <p:cNvPicPr>
                    <a:picLocks noChangeAspect="1"/>
                  </p:cNvPicPr>
                  <p:nvPr/>
                </p:nvPicPr>
                <p:blipFill rotWithShape="1"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0026" t="42297" r="40344" b="4815"/>
                  <a:stretch/>
                </p:blipFill>
                <p:spPr>
                  <a:xfrm rot="323585">
                    <a:off x="2324824" y="3669061"/>
                    <a:ext cx="874855" cy="1196226"/>
                  </a:xfrm>
                  <a:prstGeom prst="rect">
                    <a:avLst/>
                  </a:prstGeom>
                </p:spPr>
              </p:pic>
              <p:sp>
                <p:nvSpPr>
                  <p:cNvPr id="16" name="Right Triangle 15"/>
                  <p:cNvSpPr/>
                  <p:nvPr/>
                </p:nvSpPr>
                <p:spPr>
                  <a:xfrm rot="226876">
                    <a:off x="3086183" y="3715182"/>
                    <a:ext cx="2514600" cy="1202213"/>
                  </a:xfrm>
                  <a:prstGeom prst="rtTriangle">
                    <a:avLst/>
                  </a:prstGeom>
                  <a:noFill/>
                  <a:ln w="57150">
                    <a:solidFill>
                      <a:srgbClr val="FFFF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cxnSp>
              <p:nvCxnSpPr>
                <p:cNvPr id="24" name="Straight Connector 23"/>
                <p:cNvCxnSpPr>
                  <a:stCxn id="16" idx="2"/>
                </p:cNvCxnSpPr>
                <p:nvPr/>
              </p:nvCxnSpPr>
              <p:spPr>
                <a:xfrm flipH="1">
                  <a:off x="2667003" y="4626486"/>
                  <a:ext cx="264340" cy="859914"/>
                </a:xfrm>
                <a:prstGeom prst="line">
                  <a:avLst/>
                </a:prstGeom>
                <a:ln w="5715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4" name="Straight Connector 1023"/>
                <p:cNvCxnSpPr>
                  <a:endCxn id="16" idx="4"/>
                </p:cNvCxnSpPr>
                <p:nvPr/>
              </p:nvCxnSpPr>
              <p:spPr>
                <a:xfrm flipV="1">
                  <a:off x="2647869" y="4778677"/>
                  <a:ext cx="2792600" cy="707724"/>
                </a:xfrm>
                <a:prstGeom prst="line">
                  <a:avLst/>
                </a:prstGeom>
                <a:ln w="5715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28" name="TextBox 1027"/>
              <p:cNvSpPr txBox="1"/>
              <p:nvPr/>
            </p:nvSpPr>
            <p:spPr>
              <a:xfrm flipH="1">
                <a:off x="5871794" y="1650640"/>
                <a:ext cx="46598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A</a:t>
                </a:r>
                <a:endParaRPr lang="en-US" sz="2000" b="1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1029" name="TextBox 1028"/>
              <p:cNvSpPr txBox="1"/>
              <p:nvPr/>
            </p:nvSpPr>
            <p:spPr>
              <a:xfrm>
                <a:off x="5691059" y="2744622"/>
                <a:ext cx="36580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B</a:t>
                </a:r>
                <a:endParaRPr lang="en-US" sz="2000" b="1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1030" name="TextBox 1029"/>
              <p:cNvSpPr txBox="1"/>
              <p:nvPr/>
            </p:nvSpPr>
            <p:spPr>
              <a:xfrm>
                <a:off x="7911187" y="2858046"/>
                <a:ext cx="37702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FFFF00"/>
                    </a:solidFill>
                    <a:latin typeface="NikoshBAN" pitchFamily="2" charset="0"/>
                    <a:cs typeface="NikoshBAN" pitchFamily="2" charset="0"/>
                  </a:rPr>
                  <a:t>C</a:t>
                </a:r>
                <a:endParaRPr lang="en-US" sz="2000" b="1" dirty="0">
                  <a:solidFill>
                    <a:srgbClr val="FFFF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1031" name="TextBox 1030"/>
              <p:cNvSpPr txBox="1"/>
              <p:nvPr/>
            </p:nvSpPr>
            <p:spPr>
              <a:xfrm>
                <a:off x="5508171" y="3542889"/>
                <a:ext cx="38985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FFFF00"/>
                    </a:solidFill>
                    <a:latin typeface="NikoshBAN" pitchFamily="2" charset="0"/>
                    <a:cs typeface="NikoshBAN" pitchFamily="2" charset="0"/>
                  </a:rPr>
                  <a:t>D</a:t>
                </a:r>
                <a:endParaRPr lang="en-US" sz="2000" b="1" dirty="0">
                  <a:solidFill>
                    <a:srgbClr val="FFFF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32" name="TextBox 1031"/>
                  <p:cNvSpPr txBox="1"/>
                  <p:nvPr/>
                </p:nvSpPr>
                <p:spPr>
                  <a:xfrm>
                    <a:off x="6897357" y="2711123"/>
                    <a:ext cx="623824" cy="37555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𝟑𝟎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p>
                          </m:sSup>
                        </m:oMath>
                      </m:oMathPara>
                    </a14:m>
                    <a:endParaRPr lang="en-US" b="1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endParaRPr>
                  </a:p>
                </p:txBody>
              </p:sp>
            </mc:Choice>
            <mc:Fallback xmlns="">
              <p:sp>
                <p:nvSpPr>
                  <p:cNvPr id="1032" name="TextBox 103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897357" y="2711123"/>
                    <a:ext cx="623824" cy="375552"/>
                  </a:xfrm>
                  <a:prstGeom prst="rect">
                    <a:avLst/>
                  </a:prstGeom>
                  <a:blipFill rotWithShape="1"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33" name="TextBox 1032"/>
                  <p:cNvSpPr txBox="1"/>
                  <p:nvPr/>
                </p:nvSpPr>
                <p:spPr>
                  <a:xfrm>
                    <a:off x="5610307" y="2483367"/>
                    <a:ext cx="1011815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b="1" dirty="0" smtClean="0">
                        <a:latin typeface="NikoshBAN" pitchFamily="2" charset="0"/>
                        <a:cs typeface="NikoshBAN" pitchFamily="2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sz="1400" b="1" i="1" smtClean="0">
                            <a:latin typeface="Cambria Math"/>
                          </a:rPr>
                          <m:t>𝟏𝟓𝟎</m:t>
                        </m:r>
                      </m:oMath>
                    </a14:m>
                    <a:r>
                      <a:rPr lang="en-US" sz="1400" b="1" dirty="0" smtClean="0">
                        <a:latin typeface="NikoshBAN" pitchFamily="2" charset="0"/>
                        <a:cs typeface="NikoshBAN" pitchFamily="2" charset="0"/>
                      </a:rPr>
                      <a:t> </a:t>
                    </a:r>
                    <a:r>
                      <a:rPr lang="bn-BD" sz="1400" b="1" dirty="0" smtClean="0">
                        <a:latin typeface="NikoshBAN" pitchFamily="2" charset="0"/>
                        <a:cs typeface="NikoshBAN" pitchFamily="2" charset="0"/>
                      </a:rPr>
                      <a:t>মিটার </a:t>
                    </a:r>
                    <a:r>
                      <a:rPr lang="en-US" sz="1400" b="1" dirty="0" smtClean="0">
                        <a:latin typeface="NikoshBAN" pitchFamily="2" charset="0"/>
                        <a:cs typeface="NikoshBAN" pitchFamily="2" charset="0"/>
                      </a:rPr>
                      <a:t> </a:t>
                    </a:r>
                    <a:endParaRPr lang="en-US" sz="1400" b="1" dirty="0">
                      <a:latin typeface="NikoshBAN" pitchFamily="2" charset="0"/>
                      <a:cs typeface="NikoshBAN" pitchFamily="2" charset="0"/>
                    </a:endParaRPr>
                  </a:p>
                </p:txBody>
              </p:sp>
            </mc:Choice>
            <mc:Fallback xmlns="">
              <p:sp>
                <p:nvSpPr>
                  <p:cNvPr id="1033" name="TextBox 103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610307" y="2483367"/>
                    <a:ext cx="1011815" cy="307777"/>
                  </a:xfrm>
                  <a:prstGeom prst="rect">
                    <a:avLst/>
                  </a:prstGeom>
                  <a:blipFill rotWithShape="1">
                    <a:blip r:embed="rId7"/>
                    <a:stretch>
                      <a:fillRect t="-2000" b="-2000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8" name="TextBox 1037"/>
                <p:cNvSpPr txBox="1"/>
                <p:nvPr/>
              </p:nvSpPr>
              <p:spPr>
                <a:xfrm rot="17314619">
                  <a:off x="5316527" y="2787002"/>
                  <a:ext cx="904415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1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𝟏𝟎</m:t>
                      </m:r>
                    </m:oMath>
                  </a14:m>
                  <a:r>
                    <a:rPr lang="en-US" sz="1400" b="1" dirty="0" smtClean="0">
                      <a:solidFill>
                        <a:srgbClr val="FFFF0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bn-BD" sz="1400" b="1" dirty="0" smtClean="0">
                      <a:solidFill>
                        <a:srgbClr val="FFFF00"/>
                      </a:solidFill>
                      <a:latin typeface="NikoshBAN" pitchFamily="2" charset="0"/>
                      <a:cs typeface="NikoshBAN" pitchFamily="2" charset="0"/>
                    </a:rPr>
                    <a:t>মিটার   </a:t>
                  </a:r>
                  <a:endParaRPr lang="en-US" sz="1400" b="1" dirty="0">
                    <a:solidFill>
                      <a:srgbClr val="FFFF00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1038" name="TextBox 103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7314619">
                  <a:off x="5316527" y="2787002"/>
                  <a:ext cx="904415" cy="307777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t="-1274" r="-937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044" name="TextBox 1043"/>
          <p:cNvSpPr txBox="1"/>
          <p:nvPr/>
        </p:nvSpPr>
        <p:spPr>
          <a:xfrm>
            <a:off x="362855" y="4423151"/>
            <a:ext cx="8781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৪(খ)</a:t>
            </a:r>
            <a:r>
              <a:rPr lang="en-US" b="1" dirty="0" smtClean="0">
                <a:solidFill>
                  <a:srgbClr val="C00000"/>
                </a:solidFill>
                <a:latin typeface="NikoshBAN" pitchFamily="2" charset="0"/>
                <a:ea typeface="Cambria Math"/>
                <a:cs typeface="NikoshBAN" pitchFamily="2" charset="0"/>
              </a:rPr>
              <a:t>⦂</a:t>
            </a:r>
            <a:r>
              <a:rPr lang="bn-BD" b="1" dirty="0" smtClean="0">
                <a:solidFill>
                  <a:srgbClr val="C00000"/>
                </a:solidFill>
                <a:latin typeface="NikoshBAN" pitchFamily="2" charset="0"/>
                <a:ea typeface="Cambria Math"/>
                <a:cs typeface="NikoshBAN" pitchFamily="2" charset="0"/>
              </a:rPr>
              <a:t> সমাধান</a:t>
            </a:r>
            <a:r>
              <a:rPr lang="bn-BD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      </a:t>
            </a:r>
            <a:endParaRPr lang="en-US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45" name="TextBox 1044"/>
              <p:cNvSpPr txBox="1"/>
              <p:nvPr/>
            </p:nvSpPr>
            <p:spPr>
              <a:xfrm>
                <a:off x="362855" y="4724400"/>
                <a:ext cx="8781140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(ক) থেকে পাই, </a:t>
                </a:r>
                <a:r>
                  <a:rPr lang="en-US" b="1" dirty="0" smtClean="0">
                    <a:latin typeface="Cambria Math"/>
                    <a:ea typeface="Cambria Math"/>
                    <a:cs typeface="NikoshBAN" pitchFamily="2" charset="0"/>
                  </a:rPr>
                  <a:t>△ABC </a:t>
                </a:r>
                <a:r>
                  <a:rPr lang="bn-BD" b="1" dirty="0" smtClean="0">
                    <a:latin typeface="Cambria Math"/>
                    <a:ea typeface="Cambria Math"/>
                    <a:cs typeface="NikoshBAN" pitchFamily="2" charset="0"/>
                  </a:rPr>
                  <a:t>এর </a:t>
                </a:r>
                <a:r>
                  <a:rPr lang="en-US" b="1" dirty="0" smtClean="0">
                    <a:latin typeface="Cambria Math"/>
                    <a:ea typeface="Cambria Math"/>
                    <a:cs typeface="NikoshBAN" pitchFamily="2" charset="0"/>
                  </a:rPr>
                  <a:t>AB=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𝟏𝟓𝟎</m:t>
                    </m:r>
                  </m:oMath>
                </a14:m>
                <a:r>
                  <a:rPr lang="bn-BD" b="1" dirty="0" smtClean="0">
                    <a:latin typeface="Cambria Math"/>
                    <a:ea typeface="Cambria Math"/>
                    <a:cs typeface="NikoshBAN" pitchFamily="2" charset="0"/>
                  </a:rPr>
                  <a:t>মিটার, শীর্ষের উন্নতি কোণ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045" name="TextBox 10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855" y="4724400"/>
                <a:ext cx="8781140" cy="375552"/>
              </a:xfrm>
              <a:prstGeom prst="rect">
                <a:avLst/>
              </a:prstGeom>
              <a:blipFill rotWithShape="1">
                <a:blip r:embed="rId9"/>
                <a:stretch>
                  <a:fillRect l="-625" t="-11290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6" name="TextBox 1045"/>
              <p:cNvSpPr txBox="1"/>
              <p:nvPr/>
            </p:nvSpPr>
            <p:spPr>
              <a:xfrm>
                <a:off x="366795" y="6344827"/>
                <a:ext cx="8777201" cy="4290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বা,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𝒙</m:t>
                    </m:r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𝟏𝟓𝟎</m:t>
                    </m:r>
                    <m:rad>
                      <m:radPr>
                        <m:degHide m:val="on"/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=</a:t>
                </a:r>
                <a14:m>
                  <m:oMath xmlns:m="http://schemas.openxmlformats.org/officeDocument/2006/math">
                    <m:r>
                      <a:rPr lang="en-US" sz="2000" b="1" i="1" dirty="0" smtClean="0">
                        <a:latin typeface="Cambria Math"/>
                        <a:cs typeface="NikoshBAN" pitchFamily="2" charset="0"/>
                      </a:rPr>
                      <m:t>𝟏𝟓𝟎</m:t>
                    </m:r>
                    <m:r>
                      <a:rPr lang="en-US" sz="2000" b="1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r>
                      <a:rPr lang="en-US" sz="2000" b="1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  <m:r>
                      <a:rPr lang="en-US" sz="2000" b="1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.</m:t>
                    </m:r>
                    <m:r>
                      <a:rPr lang="en-US" sz="2000" b="1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𝟕𝟑𝟐</m:t>
                    </m:r>
                    <m:r>
                      <a:rPr lang="en-US" sz="2000" b="1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𝟐𝟓𝟗</m:t>
                    </m:r>
                    <m:r>
                      <a:rPr lang="en-US" sz="2000" b="1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.</m:t>
                    </m:r>
                    <m:r>
                      <a:rPr lang="en-US" sz="2000" b="1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𝟖</m:t>
                    </m:r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মিটার (প্রায়)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Ans. 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046" name="TextBox 10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795" y="6344827"/>
                <a:ext cx="8777201" cy="429092"/>
              </a:xfrm>
              <a:prstGeom prst="rect">
                <a:avLst/>
              </a:prstGeom>
              <a:blipFill rotWithShape="1">
                <a:blip r:embed="rId10"/>
                <a:stretch>
                  <a:fillRect l="-694" b="-25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7" name="Rectangle 1046"/>
              <p:cNvSpPr/>
              <p:nvPr/>
            </p:nvSpPr>
            <p:spPr>
              <a:xfrm>
                <a:off x="362854" y="5408265"/>
                <a:ext cx="8781141" cy="49173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এখন</a:t>
                </a:r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,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সমকোণী </a:t>
                </a:r>
                <a:r>
                  <a:rPr lang="en-US" b="1" dirty="0" smtClean="0">
                    <a:latin typeface="Cambria Math"/>
                    <a:ea typeface="Cambria Math"/>
                    <a:cs typeface="NikoshBAN" pitchFamily="2" charset="0"/>
                  </a:rPr>
                  <a:t>△</a:t>
                </a:r>
                <a:r>
                  <a:rPr lang="en-US" b="1" dirty="0">
                    <a:latin typeface="Cambria Math"/>
                    <a:ea typeface="Cambria Math"/>
                    <a:cs typeface="NikoshBAN" pitchFamily="2" charset="0"/>
                  </a:rPr>
                  <a:t>ABC </a:t>
                </a:r>
                <a:r>
                  <a:rPr lang="bn-BD" b="1" dirty="0">
                    <a:latin typeface="Cambria Math"/>
                    <a:ea typeface="Cambria Math"/>
                    <a:cs typeface="NikoshBAN" pitchFamily="2" charset="0"/>
                  </a:rPr>
                  <a:t>এর 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𝒕𝒂𝒏</m:t>
                        </m:r>
                        <m:r>
                          <a:rPr lang="en-US" b="1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b="1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  <m:r>
                      <a:rPr lang="en-US" b="1" i="1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en-US" b="1" i="1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𝑨𝑩</m:t>
                        </m:r>
                      </m:num>
                      <m:den>
                        <m:r>
                          <a:rPr lang="en-US" b="1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𝑩𝑪</m:t>
                        </m:r>
                      </m:den>
                    </m:f>
                  </m:oMath>
                </a14:m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1047" name="Rectangle 10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854" y="5408265"/>
                <a:ext cx="8781141" cy="491738"/>
              </a:xfrm>
              <a:prstGeom prst="rect">
                <a:avLst/>
              </a:prstGeom>
              <a:blipFill rotWithShape="1">
                <a:blip r:embed="rId11"/>
                <a:stretch>
                  <a:fillRect l="-625" b="-98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8" name="Rectangle 1047"/>
              <p:cNvSpPr/>
              <p:nvPr/>
            </p:nvSpPr>
            <p:spPr>
              <a:xfrm>
                <a:off x="362855" y="5099952"/>
                <a:ext cx="878114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মনে করি, নদীর বিস্তার </a:t>
                </a:r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BC=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</a:rPr>
                      <m:t>𝒙</m:t>
                    </m:r>
                  </m:oMath>
                </a14:m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মিটার।  </a:t>
                </a:r>
              </a:p>
            </p:txBody>
          </p:sp>
        </mc:Choice>
        <mc:Fallback xmlns="">
          <p:sp>
            <p:nvSpPr>
              <p:cNvPr id="1048" name="Rectangle 10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855" y="5099952"/>
                <a:ext cx="8781140" cy="369332"/>
              </a:xfrm>
              <a:prstGeom prst="rect">
                <a:avLst/>
              </a:prstGeom>
              <a:blipFill rotWithShape="1">
                <a:blip r:embed="rId12"/>
                <a:stretch>
                  <a:fillRect l="-625" t="-6667" b="-2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9" name="Rectangle 1048"/>
              <p:cNvSpPr/>
              <p:nvPr/>
            </p:nvSpPr>
            <p:spPr>
              <a:xfrm>
                <a:off x="366796" y="5835585"/>
                <a:ext cx="8777200" cy="5555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sz="2000" b="1" dirty="0">
                    <a:latin typeface="NikoshBAN" pitchFamily="2" charset="0"/>
                    <a:cs typeface="NikoshBAN" pitchFamily="2" charset="0"/>
                  </a:rPr>
                  <a:t>বা, </a:t>
                </a:r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000" b="1" i="1">
                                <a:latin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000" b="1" i="1">
                                <a:latin typeface="Cambria Math"/>
                                <a:cs typeface="NikoshBAN" pitchFamily="2" charset="0"/>
                              </a:rPr>
                              <m:t>𝟑</m:t>
                            </m:r>
                          </m:e>
                        </m:rad>
                      </m:den>
                    </m:f>
                    <m:r>
                      <a:rPr lang="en-US" sz="2000" b="1" i="1">
                        <a:latin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en-US" sz="2000" b="1" i="1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>
                            <a:latin typeface="Cambria Math"/>
                            <a:cs typeface="NikoshBAN" pitchFamily="2" charset="0"/>
                          </a:rPr>
                          <m:t>𝟏𝟓𝟎</m:t>
                        </m:r>
                      </m:num>
                      <m:den>
                        <m:r>
                          <a:rPr lang="en-US" sz="2000" b="1" i="1">
                            <a:latin typeface="Cambria Math"/>
                            <a:cs typeface="NikoshBAN" pitchFamily="2" charset="0"/>
                          </a:rPr>
                          <m:t>𝒙</m:t>
                        </m:r>
                      </m:den>
                    </m:f>
                  </m:oMath>
                </a14:m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   </a:t>
                </a:r>
              </a:p>
            </p:txBody>
          </p:sp>
        </mc:Choice>
        <mc:Fallback xmlns="">
          <p:sp>
            <p:nvSpPr>
              <p:cNvPr id="1049" name="Rectangle 10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796" y="5835585"/>
                <a:ext cx="8777200" cy="555537"/>
              </a:xfrm>
              <a:prstGeom prst="rect">
                <a:avLst/>
              </a:prstGeom>
              <a:blipFill rotWithShape="1">
                <a:blip r:embed="rId13"/>
                <a:stretch>
                  <a:fillRect l="-694" b="-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299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35" grpId="0"/>
      <p:bldP spid="1036" grpId="0"/>
      <p:bldP spid="1044" grpId="0"/>
      <p:bldP spid="1045" grpId="0"/>
      <p:bldP spid="1046" grpId="0"/>
      <p:bldP spid="1047" grpId="0"/>
      <p:bldP spid="1048" grpId="0"/>
      <p:bldP spid="104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5148" y="152400"/>
            <a:ext cx="8808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জোড়ায় কাজের সমাধানঃ </a:t>
            </a:r>
            <a:endParaRPr lang="en-US" sz="28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35146" y="597244"/>
            <a:ext cx="8836561" cy="1767280"/>
            <a:chOff x="335146" y="597244"/>
            <a:chExt cx="8836561" cy="176728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335147" y="597244"/>
                  <a:ext cx="8808851" cy="83657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1600" b="1" dirty="0" smtClean="0">
                      <a:solidFill>
                        <a:srgbClr val="00B0F0"/>
                      </a:solidFill>
                      <a:latin typeface="NikoshBAN" pitchFamily="2" charset="0"/>
                      <a:cs typeface="NikoshBAN" pitchFamily="2" charset="0"/>
                    </a:rPr>
                    <a:t>৪</a:t>
                  </a:r>
                  <a:r>
                    <a:rPr lang="en-US" sz="1600" b="1" dirty="0" smtClean="0">
                      <a:solidFill>
                        <a:srgbClr val="00B0F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1600" b="1" dirty="0" smtClean="0">
                      <a:solidFill>
                        <a:srgbClr val="00B0F0"/>
                      </a:solidFill>
                      <a:latin typeface="NikoshBAN" pitchFamily="2" charset="0"/>
                      <a:cs typeface="NikoshBAN" pitchFamily="2" charset="0"/>
                    </a:rPr>
                    <a:t>বই-১৯</a:t>
                  </a:r>
                  <a:r>
                    <a:rPr lang="en-US" sz="1600" b="1" dirty="0" smtClean="0">
                      <a:solidFill>
                        <a:srgbClr val="00B0F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⦂</a:t>
                  </a:r>
                  <a:r>
                    <a:rPr lang="bn-BD" sz="1600" b="1" dirty="0" smtClean="0">
                      <a:solidFill>
                        <a:srgbClr val="00B0F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একটি নদীর এক তীরে কোনো স্থানে দাঁড়িয়ে একজন লোক দেখলো যে, ঠিক সোজাসোজি অপর তীরে অবস্থিত </a:t>
                  </a:r>
                  <a14:m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𝟏𝟓𝟎</m:t>
                      </m:r>
                    </m:oMath>
                  </a14:m>
                  <a:r>
                    <a:rPr lang="bn-BD" sz="1600" b="1" dirty="0" smtClean="0">
                      <a:solidFill>
                        <a:srgbClr val="00B0F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মিটার লম্বা একটি গাছের শীর্ষের উন্নতি কোণ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bn-BD" sz="1600" b="1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1600" b="1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𝟑𝟎</m:t>
                          </m:r>
                        </m:e>
                        <m:sup>
                          <m:r>
                            <a:rPr lang="en-US" sz="1600" b="1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bn-BD" sz="1600" b="1" dirty="0" smtClean="0">
                      <a:solidFill>
                        <a:srgbClr val="00B0F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  । লোকটি একটি নৌকা যোগে গাছটিকে লক্ষ্য করে যাত্রা শুরু করলো। কিন্তু পানির স্রোতের কারণে লোকটি গাছ থেকে </a:t>
                  </a:r>
                  <a14:m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𝟏𝟎</m:t>
                      </m:r>
                    </m:oMath>
                  </a14:m>
                  <a:r>
                    <a:rPr lang="bn-BD" sz="1600" b="1" dirty="0" smtClean="0">
                      <a:solidFill>
                        <a:srgbClr val="00B0F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মিটার দূরে তীরে পৌছাল। </a:t>
                  </a:r>
                  <a:r>
                    <a:rPr lang="bn-BD" sz="1600" b="1" dirty="0" smtClean="0">
                      <a:solidFill>
                        <a:srgbClr val="00B0F0"/>
                      </a:solidFill>
                      <a:latin typeface="NikoshBAN" pitchFamily="2" charset="0"/>
                      <a:cs typeface="NikoshBAN" pitchFamily="2" charset="0"/>
                    </a:rPr>
                    <a:t>                 </a:t>
                  </a:r>
                  <a:endParaRPr lang="en-US" sz="1600" b="1" dirty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5147" y="597244"/>
                  <a:ext cx="8808851" cy="836576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l="-415" t="-4380" b="-94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TextBox 6"/>
            <p:cNvSpPr txBox="1"/>
            <p:nvPr/>
          </p:nvSpPr>
          <p:spPr>
            <a:xfrm>
              <a:off x="335150" y="1398098"/>
              <a:ext cx="880885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600" b="1" dirty="0" smtClean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rPr>
                <a:t>(ক)</a:t>
              </a:r>
              <a:r>
                <a:rPr lang="en-US" sz="1600" b="1" dirty="0" smtClean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rPr>
                <a:t>.</a:t>
              </a:r>
              <a:r>
                <a:rPr lang="bn-BD" sz="1600" b="1" dirty="0" smtClean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rPr>
                <a:t> উপরোক্ত বর্ণনাটি চিত্রের মাধ্যমে দেখাও। </a:t>
              </a:r>
              <a:endParaRPr lang="en-US" sz="1600" b="1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62855" y="1712196"/>
              <a:ext cx="880885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600" b="1" dirty="0" smtClean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rPr>
                <a:t>(খ)</a:t>
              </a:r>
              <a:r>
                <a:rPr lang="en-US" sz="1600" b="1" dirty="0" smtClean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rPr>
                <a:t>.</a:t>
              </a:r>
              <a:r>
                <a:rPr lang="bn-BD" sz="1600" b="1" dirty="0" smtClean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rPr>
                <a:t> নদীর বিস্তার নির্ণয় কর। </a:t>
              </a:r>
              <a:endParaRPr lang="en-US" sz="1600" b="1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35146" y="2025970"/>
              <a:ext cx="88088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600" b="1" dirty="0" smtClean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rPr>
                <a:t>(গ)</a:t>
              </a:r>
              <a:r>
                <a:rPr lang="en-US" sz="1600" b="1" dirty="0" smtClean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rPr>
                <a:t>.</a:t>
              </a:r>
              <a:r>
                <a:rPr lang="bn-BD" sz="1600" b="1" dirty="0" smtClean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rPr>
                <a:t> লোকটির যাত্রা স্থান থেকে গন্তব্য স্থানের দূরত্ব নির্ণয় কর। </a:t>
              </a:r>
              <a:endParaRPr lang="en-US" sz="1600" b="1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cxnSp>
        <p:nvCxnSpPr>
          <p:cNvPr id="10" name="Straight Connector 9"/>
          <p:cNvCxnSpPr/>
          <p:nvPr/>
        </p:nvCxnSpPr>
        <p:spPr>
          <a:xfrm>
            <a:off x="335148" y="414010"/>
            <a:ext cx="0" cy="62992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39" name="Group 1038"/>
          <p:cNvGrpSpPr/>
          <p:nvPr/>
        </p:nvGrpSpPr>
        <p:grpSpPr>
          <a:xfrm>
            <a:off x="4953000" y="1182213"/>
            <a:ext cx="3911417" cy="2458571"/>
            <a:chOff x="4953000" y="1182213"/>
            <a:chExt cx="3911417" cy="2458571"/>
          </a:xfrm>
        </p:grpSpPr>
        <p:grpSp>
          <p:nvGrpSpPr>
            <p:cNvPr id="1034" name="Group 1033"/>
            <p:cNvGrpSpPr/>
            <p:nvPr/>
          </p:nvGrpSpPr>
          <p:grpSpPr>
            <a:xfrm>
              <a:off x="4953000" y="1182213"/>
              <a:ext cx="3911417" cy="2458571"/>
              <a:chOff x="5058228" y="1484428"/>
              <a:chExt cx="3911417" cy="2458571"/>
            </a:xfrm>
          </p:grpSpPr>
          <p:grpSp>
            <p:nvGrpSpPr>
              <p:cNvPr id="1027" name="Group 1026"/>
              <p:cNvGrpSpPr/>
              <p:nvPr/>
            </p:nvGrpSpPr>
            <p:grpSpPr>
              <a:xfrm>
                <a:off x="5058228" y="1484428"/>
                <a:ext cx="3911417" cy="2305656"/>
                <a:chOff x="1492526" y="2682095"/>
                <a:chExt cx="5475617" cy="2962219"/>
              </a:xfrm>
            </p:grpSpPr>
            <p:grpSp>
              <p:nvGrpSpPr>
                <p:cNvPr id="18" name="Group 17"/>
                <p:cNvGrpSpPr/>
                <p:nvPr/>
              </p:nvGrpSpPr>
              <p:grpSpPr>
                <a:xfrm>
                  <a:off x="1492526" y="2682095"/>
                  <a:ext cx="5475617" cy="2962219"/>
                  <a:chOff x="1606909" y="2895600"/>
                  <a:chExt cx="5475617" cy="2962219"/>
                </a:xfrm>
              </p:grpSpPr>
              <p:pic>
                <p:nvPicPr>
                  <p:cNvPr id="1026" name="Picture 2"/>
                  <p:cNvPicPr>
                    <a:picLocks noChangeAspect="1" noChangeArrowheads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606909" y="2895600"/>
                    <a:ext cx="5475617" cy="2962219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pic>
              <p:pic>
                <p:nvPicPr>
                  <p:cNvPr id="17" name="Picture 16"/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0026" t="42297" r="40344" b="4815"/>
                  <a:stretch/>
                </p:blipFill>
                <p:spPr>
                  <a:xfrm rot="323585">
                    <a:off x="2324824" y="3669061"/>
                    <a:ext cx="874855" cy="1196226"/>
                  </a:xfrm>
                  <a:prstGeom prst="rect">
                    <a:avLst/>
                  </a:prstGeom>
                </p:spPr>
              </p:pic>
              <p:sp>
                <p:nvSpPr>
                  <p:cNvPr id="16" name="Right Triangle 15"/>
                  <p:cNvSpPr/>
                  <p:nvPr/>
                </p:nvSpPr>
                <p:spPr>
                  <a:xfrm rot="226876">
                    <a:off x="3086183" y="3715182"/>
                    <a:ext cx="2514600" cy="1202213"/>
                  </a:xfrm>
                  <a:prstGeom prst="rtTriangle">
                    <a:avLst/>
                  </a:prstGeom>
                  <a:noFill/>
                  <a:ln w="57150">
                    <a:solidFill>
                      <a:srgbClr val="FFFF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cxnSp>
              <p:nvCxnSpPr>
                <p:cNvPr id="24" name="Straight Connector 23"/>
                <p:cNvCxnSpPr>
                  <a:stCxn id="16" idx="2"/>
                </p:cNvCxnSpPr>
                <p:nvPr/>
              </p:nvCxnSpPr>
              <p:spPr>
                <a:xfrm flipH="1">
                  <a:off x="2667003" y="4626486"/>
                  <a:ext cx="264340" cy="859914"/>
                </a:xfrm>
                <a:prstGeom prst="line">
                  <a:avLst/>
                </a:prstGeom>
                <a:ln w="5715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4" name="Straight Connector 1023"/>
                <p:cNvCxnSpPr>
                  <a:endCxn id="16" idx="4"/>
                </p:cNvCxnSpPr>
                <p:nvPr/>
              </p:nvCxnSpPr>
              <p:spPr>
                <a:xfrm flipV="1">
                  <a:off x="2647869" y="4778677"/>
                  <a:ext cx="2792600" cy="707724"/>
                </a:xfrm>
                <a:prstGeom prst="line">
                  <a:avLst/>
                </a:prstGeom>
                <a:ln w="5715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28" name="TextBox 1027"/>
              <p:cNvSpPr txBox="1"/>
              <p:nvPr/>
            </p:nvSpPr>
            <p:spPr>
              <a:xfrm flipH="1">
                <a:off x="5871794" y="1650640"/>
                <a:ext cx="46598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A</a:t>
                </a:r>
                <a:endParaRPr lang="en-US" sz="2000" b="1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1029" name="TextBox 1028"/>
              <p:cNvSpPr txBox="1"/>
              <p:nvPr/>
            </p:nvSpPr>
            <p:spPr>
              <a:xfrm>
                <a:off x="5691059" y="2744622"/>
                <a:ext cx="36580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B</a:t>
                </a:r>
                <a:endParaRPr lang="en-US" sz="2000" b="1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1030" name="TextBox 1029"/>
              <p:cNvSpPr txBox="1"/>
              <p:nvPr/>
            </p:nvSpPr>
            <p:spPr>
              <a:xfrm>
                <a:off x="7911187" y="2858046"/>
                <a:ext cx="37702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FFFF00"/>
                    </a:solidFill>
                    <a:latin typeface="NikoshBAN" pitchFamily="2" charset="0"/>
                    <a:cs typeface="NikoshBAN" pitchFamily="2" charset="0"/>
                  </a:rPr>
                  <a:t>C</a:t>
                </a:r>
                <a:endParaRPr lang="en-US" sz="2000" b="1" dirty="0">
                  <a:solidFill>
                    <a:srgbClr val="FFFF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1031" name="TextBox 1030"/>
              <p:cNvSpPr txBox="1"/>
              <p:nvPr/>
            </p:nvSpPr>
            <p:spPr>
              <a:xfrm>
                <a:off x="5508171" y="3542889"/>
                <a:ext cx="38985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FFFF00"/>
                    </a:solidFill>
                    <a:latin typeface="NikoshBAN" pitchFamily="2" charset="0"/>
                    <a:cs typeface="NikoshBAN" pitchFamily="2" charset="0"/>
                  </a:rPr>
                  <a:t>D</a:t>
                </a:r>
                <a:endParaRPr lang="en-US" sz="2000" b="1" dirty="0">
                  <a:solidFill>
                    <a:srgbClr val="FFFF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32" name="TextBox 1031"/>
                  <p:cNvSpPr txBox="1"/>
                  <p:nvPr/>
                </p:nvSpPr>
                <p:spPr>
                  <a:xfrm>
                    <a:off x="6897357" y="2711123"/>
                    <a:ext cx="623824" cy="37555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𝟑𝟎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p>
                          </m:sSup>
                        </m:oMath>
                      </m:oMathPara>
                    </a14:m>
                    <a:endParaRPr lang="en-US" b="1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endParaRPr>
                  </a:p>
                </p:txBody>
              </p:sp>
            </mc:Choice>
            <mc:Fallback xmlns="">
              <p:sp>
                <p:nvSpPr>
                  <p:cNvPr id="1032" name="TextBox 103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897357" y="2711123"/>
                    <a:ext cx="623824" cy="375552"/>
                  </a:xfrm>
                  <a:prstGeom prst="rect">
                    <a:avLst/>
                  </a:prstGeom>
                  <a:blipFill rotWithShape="1"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33" name="TextBox 1032"/>
                  <p:cNvSpPr txBox="1"/>
                  <p:nvPr/>
                </p:nvSpPr>
                <p:spPr>
                  <a:xfrm>
                    <a:off x="5610307" y="2483367"/>
                    <a:ext cx="1011815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b="1" dirty="0" smtClean="0">
                        <a:latin typeface="NikoshBAN" pitchFamily="2" charset="0"/>
                        <a:cs typeface="NikoshBAN" pitchFamily="2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sz="1400" b="1" i="1" smtClean="0">
                            <a:latin typeface="Cambria Math"/>
                          </a:rPr>
                          <m:t>𝟏𝟓𝟎</m:t>
                        </m:r>
                      </m:oMath>
                    </a14:m>
                    <a:r>
                      <a:rPr lang="en-US" sz="1400" b="1" dirty="0" smtClean="0">
                        <a:latin typeface="NikoshBAN" pitchFamily="2" charset="0"/>
                        <a:cs typeface="NikoshBAN" pitchFamily="2" charset="0"/>
                      </a:rPr>
                      <a:t> </a:t>
                    </a:r>
                    <a:r>
                      <a:rPr lang="bn-BD" sz="1400" b="1" dirty="0" smtClean="0">
                        <a:latin typeface="NikoshBAN" pitchFamily="2" charset="0"/>
                        <a:cs typeface="NikoshBAN" pitchFamily="2" charset="0"/>
                      </a:rPr>
                      <a:t>মিটার </a:t>
                    </a:r>
                    <a:r>
                      <a:rPr lang="en-US" sz="1400" b="1" dirty="0" smtClean="0">
                        <a:latin typeface="NikoshBAN" pitchFamily="2" charset="0"/>
                        <a:cs typeface="NikoshBAN" pitchFamily="2" charset="0"/>
                      </a:rPr>
                      <a:t> </a:t>
                    </a:r>
                    <a:endParaRPr lang="en-US" sz="1400" b="1" dirty="0">
                      <a:latin typeface="NikoshBAN" pitchFamily="2" charset="0"/>
                      <a:cs typeface="NikoshBAN" pitchFamily="2" charset="0"/>
                    </a:endParaRPr>
                  </a:p>
                </p:txBody>
              </p:sp>
            </mc:Choice>
            <mc:Fallback xmlns="">
              <p:sp>
                <p:nvSpPr>
                  <p:cNvPr id="1033" name="TextBox 103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610307" y="2483367"/>
                    <a:ext cx="1011815" cy="307777"/>
                  </a:xfrm>
                  <a:prstGeom prst="rect">
                    <a:avLst/>
                  </a:prstGeom>
                  <a:blipFill rotWithShape="1">
                    <a:blip r:embed="rId6"/>
                    <a:stretch>
                      <a:fillRect t="-2000" b="-2000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8" name="TextBox 1037"/>
                <p:cNvSpPr txBox="1"/>
                <p:nvPr/>
              </p:nvSpPr>
              <p:spPr>
                <a:xfrm rot="17314619">
                  <a:off x="5316527" y="2787002"/>
                  <a:ext cx="904415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1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𝟏𝟎</m:t>
                      </m:r>
                    </m:oMath>
                  </a14:m>
                  <a:r>
                    <a:rPr lang="en-US" sz="1400" b="1" dirty="0" smtClean="0">
                      <a:solidFill>
                        <a:srgbClr val="FFFF0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bn-BD" sz="1400" b="1" dirty="0" smtClean="0">
                      <a:solidFill>
                        <a:srgbClr val="FFFF00"/>
                      </a:solidFill>
                      <a:latin typeface="NikoshBAN" pitchFamily="2" charset="0"/>
                      <a:cs typeface="NikoshBAN" pitchFamily="2" charset="0"/>
                    </a:rPr>
                    <a:t>মিটার   </a:t>
                  </a:r>
                  <a:endParaRPr lang="en-US" sz="1400" b="1" dirty="0">
                    <a:solidFill>
                      <a:srgbClr val="FFFF00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1038" name="TextBox 103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7314619">
                  <a:off x="5316527" y="2787002"/>
                  <a:ext cx="904415" cy="307777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t="-1274" r="-937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044" name="TextBox 1043"/>
          <p:cNvSpPr txBox="1"/>
          <p:nvPr/>
        </p:nvSpPr>
        <p:spPr>
          <a:xfrm>
            <a:off x="362855" y="2326306"/>
            <a:ext cx="4404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৪(গ)</a:t>
            </a:r>
            <a:r>
              <a:rPr lang="en-US" b="1" dirty="0" smtClean="0">
                <a:solidFill>
                  <a:srgbClr val="C00000"/>
                </a:solidFill>
                <a:latin typeface="NikoshBAN" pitchFamily="2" charset="0"/>
                <a:ea typeface="Cambria Math"/>
                <a:cs typeface="NikoshBAN" pitchFamily="2" charset="0"/>
              </a:rPr>
              <a:t>⦂</a:t>
            </a:r>
            <a:r>
              <a:rPr lang="bn-BD" b="1" dirty="0" smtClean="0">
                <a:solidFill>
                  <a:srgbClr val="C00000"/>
                </a:solidFill>
                <a:latin typeface="NikoshBAN" pitchFamily="2" charset="0"/>
                <a:ea typeface="Cambria Math"/>
                <a:cs typeface="NikoshBAN" pitchFamily="2" charset="0"/>
              </a:rPr>
              <a:t> সমাধান</a:t>
            </a:r>
            <a:r>
              <a:rPr lang="bn-BD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      </a:t>
            </a:r>
            <a:endParaRPr lang="en-US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48" name="Rectangle 1047"/>
              <p:cNvSpPr/>
              <p:nvPr/>
            </p:nvSpPr>
            <p:spPr>
              <a:xfrm>
                <a:off x="348998" y="2928232"/>
                <a:ext cx="4832601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(খ) থেকে পাই,  </a:t>
                </a:r>
                <a:r>
                  <a:rPr lang="bn-BD" sz="1600" b="1" dirty="0">
                    <a:latin typeface="NikoshBAN" pitchFamily="2" charset="0"/>
                    <a:cs typeface="NikoshBAN" pitchFamily="2" charset="0"/>
                  </a:rPr>
                  <a:t>নদীর বিস্তার </a:t>
                </a:r>
                <a:r>
                  <a:rPr lang="en-US" sz="1200" b="1" dirty="0">
                    <a:latin typeface="NikoshBAN" pitchFamily="2" charset="0"/>
                    <a:cs typeface="NikoshBAN" pitchFamily="2" charset="0"/>
                  </a:rPr>
                  <a:t>BC</a:t>
                </a:r>
                <a:r>
                  <a:rPr lang="en-US" sz="1600" b="1" dirty="0">
                    <a:latin typeface="NikoshBAN" pitchFamily="2" charset="0"/>
                    <a:cs typeface="NikoshBAN" pitchFamily="2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1600" b="1" i="1">
                        <a:latin typeface="Cambria Math"/>
                      </a:rPr>
                      <m:t>𝒙</m:t>
                    </m:r>
                  </m:oMath>
                </a14:m>
                <a:r>
                  <a:rPr lang="en-US" sz="16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1600" b="1" i="1" dirty="0" smtClean="0">
                        <a:latin typeface="Cambria Math"/>
                        <a:cs typeface="NikoshBAN" pitchFamily="2" charset="0"/>
                      </a:rPr>
                      <m:t>𝟐𝟓𝟗</m:t>
                    </m:r>
                    <m:r>
                      <a:rPr lang="en-US" sz="1600" b="1" i="1" dirty="0" smtClean="0">
                        <a:latin typeface="Cambria Math"/>
                        <a:cs typeface="NikoshBAN" pitchFamily="2" charset="0"/>
                      </a:rPr>
                      <m:t>.</m:t>
                    </m:r>
                    <m:r>
                      <a:rPr lang="en-US" sz="1600" b="1" i="1" dirty="0" smtClean="0">
                        <a:latin typeface="Cambria Math"/>
                        <a:cs typeface="NikoshBAN" pitchFamily="2" charset="0"/>
                      </a:rPr>
                      <m:t>𝟖</m:t>
                    </m:r>
                    <m:r>
                      <a:rPr lang="en-US" sz="1600" b="1" i="1" dirty="0" smtClean="0">
                        <a:latin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মিটার</a:t>
                </a:r>
                <a:r>
                  <a:rPr lang="bn-BD" sz="1600" b="1" dirty="0">
                    <a:latin typeface="NikoshBAN" pitchFamily="2" charset="0"/>
                    <a:cs typeface="NikoshBAN" pitchFamily="2" charset="0"/>
                  </a:rPr>
                  <a:t>।  </a:t>
                </a:r>
              </a:p>
            </p:txBody>
          </p:sp>
        </mc:Choice>
        <mc:Fallback xmlns="">
          <p:sp>
            <p:nvSpPr>
              <p:cNvPr id="1048" name="Rectangle 10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998" y="2928232"/>
                <a:ext cx="4832601" cy="338554"/>
              </a:xfrm>
              <a:prstGeom prst="rect">
                <a:avLst/>
              </a:prstGeom>
              <a:blipFill rotWithShape="1">
                <a:blip r:embed="rId8"/>
                <a:stretch>
                  <a:fillRect l="-631" t="-3571" b="-232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39087" y="2642462"/>
                <a:ext cx="46139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(ক) থেকে পাই,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BD=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𝟏𝟎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মিটার।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087" y="2642462"/>
                <a:ext cx="4613913" cy="369332"/>
              </a:xfrm>
              <a:prstGeom prst="rect">
                <a:avLst/>
              </a:prstGeom>
              <a:blipFill rotWithShape="1">
                <a:blip r:embed="rId9"/>
                <a:stretch>
                  <a:fillRect t="-6557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66797" y="3342885"/>
                <a:ext cx="458620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মনে করি,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লোকটির  যাত্রা স্থান থেকে গন্তব্য স্থানের দূরত্ব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CD=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𝒂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মিটার।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797" y="3342885"/>
                <a:ext cx="4586204" cy="646331"/>
              </a:xfrm>
              <a:prstGeom prst="rect">
                <a:avLst/>
              </a:prstGeom>
              <a:blipFill rotWithShape="1">
                <a:blip r:embed="rId10"/>
                <a:stretch>
                  <a:fillRect l="-1062" t="-4717" b="-150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35146" y="3983582"/>
            <a:ext cx="8762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 smtClean="0">
                <a:latin typeface="NikoshBAN" pitchFamily="2" charset="0"/>
                <a:cs typeface="NikoshBAN" pitchFamily="2" charset="0"/>
              </a:rPr>
              <a:t>এখন, পিথাগোরাসের উপপাদ্য অনুযায়ী, সমকোণী </a:t>
            </a:r>
            <a:r>
              <a:rPr lang="en-US" b="1" dirty="0" smtClean="0">
                <a:latin typeface="Cambria Math"/>
                <a:ea typeface="Cambria Math"/>
                <a:cs typeface="NikoshBAN" pitchFamily="2" charset="0"/>
              </a:rPr>
              <a:t>△CBD </a:t>
            </a:r>
            <a:r>
              <a:rPr lang="bn-BD" b="1" dirty="0" smtClean="0">
                <a:latin typeface="Cambria Math"/>
                <a:ea typeface="Cambria Math"/>
                <a:cs typeface="NikoshBAN" pitchFamily="2" charset="0"/>
              </a:rPr>
              <a:t>হতে পাই, 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        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66796" y="4309605"/>
                <a:ext cx="8804911" cy="4277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𝑪𝑫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(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𝑩𝑪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b="1" i="1" smtClean="0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(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𝑩𝑫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796" y="4309605"/>
                <a:ext cx="8804911" cy="427746"/>
              </a:xfrm>
              <a:prstGeom prst="rect">
                <a:avLst/>
              </a:prstGeom>
              <a:blipFill rotWithShape="1">
                <a:blip r:embed="rId11"/>
                <a:stretch>
                  <a:fillRect l="-554" b="-2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335146" y="4724277"/>
                <a:ext cx="8711872" cy="4277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𝑪𝑫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(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𝟐𝟓𝟗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.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𝟖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b="1" i="1" smtClean="0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(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𝟏𝟎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146" y="4724277"/>
                <a:ext cx="8711872" cy="427746"/>
              </a:xfrm>
              <a:prstGeom prst="rect">
                <a:avLst/>
              </a:prstGeom>
              <a:blipFill rotWithShape="1">
                <a:blip r:embed="rId12"/>
                <a:stretch>
                  <a:fillRect l="-630" b="-2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62855" y="5187644"/>
                <a:ext cx="8734405" cy="393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𝑪𝑫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/>
                          </a:rPr>
                          <m:t>𝟔𝟕𝟒𝟗𝟔</m:t>
                        </m:r>
                        <m:r>
                          <a:rPr lang="en-US" b="1" i="1" smtClean="0">
                            <a:latin typeface="Cambria Math"/>
                          </a:rPr>
                          <m:t>.</m:t>
                        </m:r>
                        <m:r>
                          <a:rPr lang="en-US" b="1" i="1" smtClean="0">
                            <a:latin typeface="Cambria Math"/>
                          </a:rPr>
                          <m:t>𝟎𝟒</m:t>
                        </m:r>
                        <m:r>
                          <a:rPr lang="en-US" b="1" i="1" smtClean="0">
                            <a:latin typeface="Cambria Math"/>
                          </a:rPr>
                          <m:t>+</m:t>
                        </m:r>
                        <m:r>
                          <a:rPr lang="en-US" b="1" i="1" smtClean="0">
                            <a:latin typeface="Cambria Math"/>
                          </a:rPr>
                          <m:t>𝟏𝟎𝟎</m:t>
                        </m:r>
                      </m:e>
                    </m:rad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855" y="5187644"/>
                <a:ext cx="8734405" cy="393121"/>
              </a:xfrm>
              <a:prstGeom prst="rect">
                <a:avLst/>
              </a:prstGeom>
              <a:blipFill rotWithShape="1">
                <a:blip r:embed="rId13"/>
                <a:stretch>
                  <a:fillRect l="-628" b="-265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35146" y="5580765"/>
                <a:ext cx="8762114" cy="3981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𝑪𝑫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/>
                          </a:rPr>
                          <m:t>𝟔𝟕𝟓𝟗𝟔</m:t>
                        </m:r>
                        <m:r>
                          <a:rPr lang="en-US" b="1" i="1" smtClean="0">
                            <a:latin typeface="Cambria Math"/>
                          </a:rPr>
                          <m:t>.</m:t>
                        </m:r>
                        <m:r>
                          <a:rPr lang="en-US" b="1" i="1" smtClean="0">
                            <a:latin typeface="Cambria Math"/>
                          </a:rPr>
                          <m:t>𝟎𝟒</m:t>
                        </m:r>
                      </m:e>
                    </m:rad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146" y="5580765"/>
                <a:ext cx="8762114" cy="398186"/>
              </a:xfrm>
              <a:prstGeom prst="rect">
                <a:avLst/>
              </a:prstGeom>
              <a:blipFill rotWithShape="1">
                <a:blip r:embed="rId14"/>
                <a:stretch>
                  <a:fillRect l="-626" b="-24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335146" y="5985502"/>
                <a:ext cx="87621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𝑪𝑫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𝟐𝟓𝟗</m:t>
                    </m:r>
                    <m:r>
                      <a:rPr lang="en-US" b="1" i="1" smtClean="0">
                        <a:latin typeface="Cambria Math"/>
                      </a:rPr>
                      <m:t>.</m:t>
                    </m:r>
                    <m:r>
                      <a:rPr lang="en-US" b="1" i="1" smtClean="0">
                        <a:latin typeface="Cambria Math"/>
                      </a:rPr>
                      <m:t>𝟗𝟗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মিটার  বা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𝟑𝟎𝟎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মিটার (প্রায়)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Ans.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146" y="5985502"/>
                <a:ext cx="8762114" cy="369332"/>
              </a:xfrm>
              <a:prstGeom prst="rect">
                <a:avLst/>
              </a:prstGeom>
              <a:blipFill rotWithShape="1">
                <a:blip r:embed="rId15"/>
                <a:stretch>
                  <a:fillRect l="-626" t="-6667" b="-2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 rot="20705067">
                <a:off x="5950728" y="3040213"/>
                <a:ext cx="180530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FF00"/>
                        </a:solidFill>
                        <a:latin typeface="Cambria Math"/>
                      </a:rPr>
                      <m:t>𝒂</m:t>
                    </m:r>
                    <m:r>
                      <a:rPr lang="en-US" b="1" i="1" smtClean="0">
                        <a:solidFill>
                          <a:srgbClr val="FFFF00"/>
                        </a:solidFill>
                        <a:latin typeface="Cambria Math"/>
                      </a:rPr>
                      <m:t>=</m:t>
                    </m:r>
                    <m:r>
                      <a:rPr lang="en-US" b="1" i="1" smtClean="0">
                        <a:solidFill>
                          <a:srgbClr val="FFFF00"/>
                        </a:solidFill>
                        <a:latin typeface="Cambria Math"/>
                      </a:rPr>
                      <m:t>𝟑𝟎𝟎</m:t>
                    </m:r>
                  </m:oMath>
                </a14:m>
                <a:r>
                  <a:rPr lang="en-US" b="1" dirty="0" smtClean="0">
                    <a:solidFill>
                      <a:srgbClr val="FFFF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solidFill>
                      <a:srgbClr val="FFFF00"/>
                    </a:solidFill>
                    <a:latin typeface="NikoshBAN" pitchFamily="2" charset="0"/>
                    <a:cs typeface="NikoshBAN" pitchFamily="2" charset="0"/>
                  </a:rPr>
                  <a:t>মিটার </a:t>
                </a:r>
                <a:r>
                  <a:rPr lang="en-US" b="1" dirty="0" smtClean="0">
                    <a:solidFill>
                      <a:srgbClr val="FFFF00"/>
                    </a:solidFill>
                    <a:latin typeface="NikoshBAN" pitchFamily="2" charset="0"/>
                    <a:cs typeface="NikoshBAN" pitchFamily="2" charset="0"/>
                  </a:rPr>
                  <a:t>    </a:t>
                </a:r>
                <a:endParaRPr lang="en-US" b="1" dirty="0">
                  <a:solidFill>
                    <a:srgbClr val="FFFF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705067">
                <a:off x="5950728" y="3040213"/>
                <a:ext cx="1805302" cy="369332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7540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44" grpId="0"/>
      <p:bldP spid="1048" grpId="0"/>
      <p:bldP spid="3" grpId="0"/>
      <p:bldP spid="4" grpId="0"/>
      <p:bldP spid="5" grpId="0"/>
      <p:bldP spid="12" grpId="0"/>
      <p:bldP spid="37" grpId="0"/>
      <p:bldP spid="38" grpId="0"/>
      <p:bldP spid="39" grpId="0"/>
      <p:bldP spid="41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52400"/>
            <a:ext cx="868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একক কাজঃ </a:t>
            </a:r>
            <a:endParaRPr lang="en-US" sz="32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03150" y="737175"/>
                <a:ext cx="8840850" cy="7148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৫</a:t>
                </a:r>
                <a:r>
                  <a:rPr lang="en-US" sz="20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বই-২০ </a:t>
                </a:r>
                <a:r>
                  <a:rPr lang="en-US" sz="2000" b="1" dirty="0" smtClean="0">
                    <a:solidFill>
                      <a:srgbClr val="92D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92D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92D050"/>
                        </a:solidFill>
                        <a:latin typeface="Cambria Math"/>
                        <a:ea typeface="Cambria Math"/>
                      </a:rPr>
                      <m:t>𝟏𝟔</m:t>
                    </m:r>
                  </m:oMath>
                </a14:m>
                <a:r>
                  <a:rPr lang="bn-BD" sz="2000" b="1" dirty="0" smtClean="0">
                    <a:solidFill>
                      <a:srgbClr val="92D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 মিটার দীর্ঘ একটি মই লম্ব ভাবে দন্ডায়মান একটি দেওয়ালের ছাদ বরাবর ঠেস দিয়ে রাখা হলো। ফলে এটি ভূমির সাথে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solidFill>
                              <a:srgbClr val="92D05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92D050"/>
                            </a:solidFill>
                            <a:latin typeface="Cambria Math"/>
                            <a:ea typeface="Cambria Math"/>
                          </a:rPr>
                          <m:t>𝟔𝟎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92D05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>
                    <a:solidFill>
                      <a:srgbClr val="92D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 কোণ উৎপন্ন করল। </a:t>
                </a:r>
                <a:r>
                  <a:rPr lang="bn-BD" sz="20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                          </a:t>
                </a:r>
                <a:endParaRPr lang="en-US" sz="2000" b="1" dirty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150" y="737175"/>
                <a:ext cx="8840850" cy="714876"/>
              </a:xfrm>
              <a:prstGeom prst="rect">
                <a:avLst/>
              </a:prstGeom>
              <a:blipFill rotWithShape="1">
                <a:blip r:embed="rId2"/>
                <a:stretch>
                  <a:fillRect l="-759" t="-6838" b="-153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304800" y="1407167"/>
            <a:ext cx="883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(ক)</a:t>
            </a:r>
            <a:r>
              <a:rPr lang="en-US" sz="20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0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 উদ্দীপক অনুসারে সংক্ষিপ্ত বর্ণনা সহ চিত্র অংকন কর। </a:t>
            </a:r>
            <a:endParaRPr lang="en-US" sz="2000" b="1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8656" y="1796534"/>
            <a:ext cx="8825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(খ)</a:t>
            </a:r>
            <a:r>
              <a:rPr lang="en-US" sz="20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0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 দেওয়ালটির উচ্চতা নির্ণয় কর। </a:t>
            </a:r>
            <a:endParaRPr lang="en-US" sz="2000" b="1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03150" y="2165866"/>
                <a:ext cx="8840850" cy="7342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(গ)</a:t>
                </a:r>
                <a:r>
                  <a:rPr lang="en-US" sz="20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 দেওয়ালের সাথে ঠেস দিয়ে রাখা অবস্থায় মইটিকে পূর্বের অবস্থান থেকে ভূমি বরাবর আর কতদূর সরালে মইটি ভূমির সাথে </a:t>
                </a:r>
                <a:r>
                  <a:rPr lang="en-US" sz="20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rgbClr val="92D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92D050"/>
                            </a:solidFill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92D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 কোণ উৎপন্ন করবে? </a:t>
                </a:r>
                <a:endParaRPr lang="en-US" sz="2000" b="1" dirty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150" y="2165866"/>
                <a:ext cx="8840850" cy="734240"/>
              </a:xfrm>
              <a:prstGeom prst="rect">
                <a:avLst/>
              </a:prstGeom>
              <a:blipFill rotWithShape="1">
                <a:blip r:embed="rId3"/>
                <a:stretch>
                  <a:fillRect l="-759" t="-4132" b="-115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04800" y="3276600"/>
                <a:ext cx="54864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৬</a:t>
                </a:r>
                <a:r>
                  <a:rPr lang="en-US" sz="20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বই-২১ </a:t>
                </a:r>
                <a:r>
                  <a:rPr lang="en-US" sz="2000" b="1" dirty="0" smtClean="0">
                    <a:solidFill>
                      <a:srgbClr val="92D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92D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 চিত্রে </a:t>
                </a:r>
                <a:r>
                  <a:rPr lang="en-US" sz="20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CD=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92D050"/>
                        </a:solidFill>
                        <a:latin typeface="Cambria Math"/>
                      </a:rPr>
                      <m:t>𝟗𝟔</m:t>
                    </m:r>
                  </m:oMath>
                </a14:m>
                <a:r>
                  <a:rPr lang="en-US" sz="20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0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মিটার।                  </a:t>
                </a:r>
                <a:endParaRPr lang="en-US" sz="2000" b="1" dirty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3276600"/>
                <a:ext cx="5486400" cy="400110"/>
              </a:xfrm>
              <a:prstGeom prst="rect">
                <a:avLst/>
              </a:prstGeom>
              <a:blipFill rotWithShape="1">
                <a:blip r:embed="rId4"/>
                <a:stretch>
                  <a:fillRect l="-1111" t="-12308" b="-2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03150" y="3864912"/>
            <a:ext cx="54880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(ক)</a:t>
            </a:r>
            <a:r>
              <a:rPr lang="en-US" sz="20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0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smtClean="0">
                <a:solidFill>
                  <a:srgbClr val="92D050"/>
                </a:solidFill>
                <a:latin typeface="NikoshBAN" pitchFamily="2" charset="0"/>
                <a:ea typeface="Cambria Math"/>
                <a:cs typeface="NikoshBAN" pitchFamily="2" charset="0"/>
              </a:rPr>
              <a:t>∠CAD </a:t>
            </a:r>
            <a:r>
              <a:rPr lang="bn-BD" sz="2000" b="1" dirty="0" smtClean="0">
                <a:solidFill>
                  <a:srgbClr val="92D050"/>
                </a:solidFill>
                <a:latin typeface="NikoshBAN" pitchFamily="2" charset="0"/>
                <a:ea typeface="Cambria Math"/>
                <a:cs typeface="NikoshBAN" pitchFamily="2" charset="0"/>
              </a:rPr>
              <a:t>এর ডিগ্রি পরিমাপ নির্ণয় কর। </a:t>
            </a:r>
            <a:endParaRPr lang="en-US" sz="2000" b="1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8655" y="4586272"/>
            <a:ext cx="54725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(খ)</a:t>
            </a:r>
            <a:r>
              <a:rPr lang="en-US" sz="20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0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BC </a:t>
            </a:r>
            <a:r>
              <a:rPr lang="bn-BD" sz="20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এর দৈর্ঘ্য নির্ণয় কর। </a:t>
            </a:r>
            <a:endParaRPr lang="en-US" sz="2000" b="1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8655" y="5220793"/>
            <a:ext cx="54725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(গ)</a:t>
            </a:r>
            <a:r>
              <a:rPr lang="en-US" sz="20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0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smtClean="0">
                <a:solidFill>
                  <a:srgbClr val="92D050"/>
                </a:solidFill>
                <a:latin typeface="NikoshBAN" pitchFamily="2" charset="0"/>
                <a:ea typeface="Cambria Math"/>
                <a:cs typeface="NikoshBAN" pitchFamily="2" charset="0"/>
              </a:rPr>
              <a:t>△ACD </a:t>
            </a:r>
            <a:r>
              <a:rPr lang="bn-BD" sz="2000" b="1" dirty="0" smtClean="0">
                <a:solidFill>
                  <a:srgbClr val="92D050"/>
                </a:solidFill>
                <a:latin typeface="NikoshBAN" pitchFamily="2" charset="0"/>
                <a:ea typeface="Cambria Math"/>
                <a:cs typeface="NikoshBAN" pitchFamily="2" charset="0"/>
              </a:rPr>
              <a:t>এর পরিসীমা নির্ণয় কর। </a:t>
            </a:r>
            <a:endParaRPr lang="en-US" sz="2000" b="1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5791200" y="3476655"/>
            <a:ext cx="0" cy="261934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984160" y="3362612"/>
            <a:ext cx="2987051" cy="2258291"/>
            <a:chOff x="6046227" y="3366654"/>
            <a:chExt cx="2987051" cy="2258291"/>
          </a:xfrm>
        </p:grpSpPr>
        <p:grpSp>
          <p:nvGrpSpPr>
            <p:cNvPr id="24" name="Group 23"/>
            <p:cNvGrpSpPr/>
            <p:nvPr/>
          </p:nvGrpSpPr>
          <p:grpSpPr>
            <a:xfrm>
              <a:off x="6046227" y="3366654"/>
              <a:ext cx="2987051" cy="2258291"/>
              <a:chOff x="6144961" y="3521241"/>
              <a:chExt cx="2987051" cy="2258291"/>
            </a:xfrm>
          </p:grpSpPr>
          <p:sp>
            <p:nvSpPr>
              <p:cNvPr id="15" name="Right Triangle 14"/>
              <p:cNvSpPr/>
              <p:nvPr/>
            </p:nvSpPr>
            <p:spPr>
              <a:xfrm>
                <a:off x="6248400" y="3886200"/>
                <a:ext cx="2743200" cy="1524000"/>
              </a:xfrm>
              <a:prstGeom prst="rtTriangl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latin typeface="NikoshBAN" pitchFamily="2" charset="0"/>
                  <a:cs typeface="NikoshBAN" pitchFamily="2" charset="0"/>
                </a:endParaRPr>
              </a:p>
            </p:txBody>
          </p:sp>
          <p:cxnSp>
            <p:nvCxnSpPr>
              <p:cNvPr id="17" name="Straight Connector 16"/>
              <p:cNvCxnSpPr>
                <a:stCxn id="15" idx="0"/>
              </p:cNvCxnSpPr>
              <p:nvPr/>
            </p:nvCxnSpPr>
            <p:spPr>
              <a:xfrm>
                <a:off x="6248400" y="3886200"/>
                <a:ext cx="1143000" cy="152400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TextBox 18"/>
                  <p:cNvSpPr txBox="1"/>
                  <p:nvPr/>
                </p:nvSpPr>
                <p:spPr>
                  <a:xfrm>
                    <a:off x="6740314" y="5115382"/>
                    <a:ext cx="623824" cy="37555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𝟔𝟎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sup>
                          </m:sSup>
                        </m:oMath>
                      </m:oMathPara>
                    </a14:m>
                    <a:endParaRPr lang="en-US" b="1" dirty="0">
                      <a:latin typeface="NikoshBAN" pitchFamily="2" charset="0"/>
                      <a:cs typeface="NikoshBAN" pitchFamily="2" charset="0"/>
                    </a:endParaRPr>
                  </a:p>
                </p:txBody>
              </p:sp>
            </mc:Choice>
            <mc:Fallback xmlns="">
              <p:sp>
                <p:nvSpPr>
                  <p:cNvPr id="19" name="TextBox 1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740314" y="5115382"/>
                    <a:ext cx="623824" cy="375552"/>
                  </a:xfrm>
                  <a:prstGeom prst="rect">
                    <a:avLst/>
                  </a:prstGeom>
                  <a:blipFill rotWithShape="1"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0" name="TextBox 19"/>
              <p:cNvSpPr txBox="1"/>
              <p:nvPr/>
            </p:nvSpPr>
            <p:spPr>
              <a:xfrm>
                <a:off x="6144961" y="3521241"/>
                <a:ext cx="3529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A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6155428" y="5410200"/>
                <a:ext cx="3465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B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7202715" y="5375380"/>
                <a:ext cx="3577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C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8763000" y="5410200"/>
                <a:ext cx="3690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D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/>
                <p:cNvSpPr txBox="1"/>
                <p:nvPr/>
              </p:nvSpPr>
              <p:spPr>
                <a:xfrm>
                  <a:off x="8011414" y="4977910"/>
                  <a:ext cx="623824" cy="37555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𝟑𝟎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/>
                              </a:rPr>
                              <m:t>𝟎</m:t>
                            </m:r>
                          </m:sup>
                        </m:sSup>
                      </m:oMath>
                    </m:oMathPara>
                  </a14:m>
                  <a:endParaRPr lang="en-US" b="1" dirty="0"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25" name="TextBox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11414" y="4977910"/>
                  <a:ext cx="623824" cy="375552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7521266" y="5220793"/>
                  <a:ext cx="94288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𝟗𝟔</m:t>
                      </m:r>
                    </m:oMath>
                  </a14:m>
                  <a:r>
                    <a:rPr lang="bn-BD" b="1" dirty="0" smtClean="0">
                      <a:latin typeface="NikoshBAN" pitchFamily="2" charset="0"/>
                      <a:cs typeface="NikoshBAN" pitchFamily="2" charset="0"/>
                    </a:rPr>
                    <a:t>মিটার </a:t>
                  </a:r>
                  <a:endParaRPr lang="en-US" b="1" dirty="0"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21266" y="5220793"/>
                  <a:ext cx="942887" cy="369332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t="-6667" r="-4545" b="-28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8" name="Straight Connector 27"/>
          <p:cNvCxnSpPr/>
          <p:nvPr/>
        </p:nvCxnSpPr>
        <p:spPr>
          <a:xfrm>
            <a:off x="303150" y="170543"/>
            <a:ext cx="0" cy="66874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9163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10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3791" y="54846"/>
            <a:ext cx="868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একক কাজের সমাধানঃ </a:t>
            </a:r>
            <a:endParaRPr lang="en-US" sz="32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03150" y="639621"/>
            <a:ext cx="8878278" cy="1789986"/>
            <a:chOff x="265722" y="737175"/>
            <a:chExt cx="8878278" cy="178998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2"/>
                <p:cNvSpPr txBox="1"/>
                <p:nvPr/>
              </p:nvSpPr>
              <p:spPr>
                <a:xfrm>
                  <a:off x="265722" y="737175"/>
                  <a:ext cx="8878278" cy="5903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1600" b="1" dirty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৫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বই-২০ 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⦂</a:t>
                  </a:r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</a:rPr>
                        <m:t>𝟏𝟔</m:t>
                      </m:r>
                    </m:oMath>
                  </a14:m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 মিটার দীর্ঘ একটি মই লম্ব ভাবে দন্ডায়মান একটি দেওয়ালের ছাদ বরাবর ঠেস দিয়ে রাখা হলো। ফলে এটি ভূমির সাথে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bn-BD" sz="1600" b="1" i="1" smtClean="0">
                              <a:solidFill>
                                <a:srgbClr val="92D05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1600" b="1" i="1" smtClean="0">
                              <a:solidFill>
                                <a:srgbClr val="92D050"/>
                              </a:solidFill>
                              <a:latin typeface="Cambria Math"/>
                              <a:ea typeface="Cambria Math"/>
                            </a:rPr>
                            <m:t>𝟔𝟎</m:t>
                          </m:r>
                        </m:e>
                        <m:sup>
                          <m:r>
                            <a:rPr lang="en-US" sz="1600" b="1" i="1" smtClean="0">
                              <a:solidFill>
                                <a:srgbClr val="92D050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 কোণ উৎপন্ন করল। </a:t>
                  </a:r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                         </a:t>
                  </a:r>
                  <a:endParaRPr lang="en-US" sz="1600" b="1" dirty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3" name="TextBox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5722" y="737175"/>
                  <a:ext cx="8878278" cy="590354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l="-412" t="-5155" r="-481" b="-123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" name="TextBox 3"/>
            <p:cNvSpPr txBox="1"/>
            <p:nvPr/>
          </p:nvSpPr>
          <p:spPr>
            <a:xfrm>
              <a:off x="265722" y="1259699"/>
              <a:ext cx="872587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6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(ক)</a:t>
              </a:r>
              <a:r>
                <a:rPr lang="en-US" sz="16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.</a:t>
              </a:r>
              <a:r>
                <a:rPr lang="bn-BD" sz="16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 উদ্দীপক অনুসারে সংক্ষিপ্ত বর্ণনা সহ চিত্র অংকন কর। </a:t>
              </a:r>
              <a:endParaRPr lang="en-US" sz="1600" b="1" dirty="0">
                <a:solidFill>
                  <a:srgbClr val="92D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65722" y="1598253"/>
              <a:ext cx="872587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6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(খ)</a:t>
              </a:r>
              <a:r>
                <a:rPr lang="en-US" sz="16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.</a:t>
              </a:r>
              <a:r>
                <a:rPr lang="bn-BD" sz="16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 দেওয়ালটির উচ্চতা নির্ণয় কর। </a:t>
              </a:r>
              <a:endParaRPr lang="en-US" sz="1600" b="1" dirty="0">
                <a:solidFill>
                  <a:srgbClr val="92D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265722" y="1936807"/>
                  <a:ext cx="8788223" cy="5903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(গ)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দেওয়ালের সাথে ঠেস দিয়ে রাখা অবস্থায় মইটিকে পূর্বের অবস্থান থেকে ভূমি বরাবর আর কতদূর সরালে মইটি ভূমির সাথে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bn-BD" sz="1600" b="1" i="1" smtClean="0">
                              <a:solidFill>
                                <a:srgbClr val="92D050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1600" b="1" i="1" smtClean="0">
                              <a:solidFill>
                                <a:srgbClr val="92D050"/>
                              </a:solidFill>
                              <a:latin typeface="Cambria Math"/>
                              <a:cs typeface="NikoshBAN" pitchFamily="2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1600" b="1" i="1" smtClean="0">
                              <a:solidFill>
                                <a:srgbClr val="92D050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কোণ উৎপন্ন করবে? </a:t>
                  </a:r>
                  <a:endParaRPr lang="en-US" sz="1600" b="1" dirty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5722" y="1936807"/>
                  <a:ext cx="8788223" cy="590354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l="-416" t="-1031" b="-123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8" name="Group 27"/>
          <p:cNvGrpSpPr/>
          <p:nvPr/>
        </p:nvGrpSpPr>
        <p:grpSpPr>
          <a:xfrm>
            <a:off x="5486397" y="2238275"/>
            <a:ext cx="1734377" cy="1978921"/>
            <a:chOff x="6693751" y="1263204"/>
            <a:chExt cx="1767982" cy="1978921"/>
          </a:xfrm>
        </p:grpSpPr>
        <p:grpSp>
          <p:nvGrpSpPr>
            <p:cNvPr id="29" name="Group 28"/>
            <p:cNvGrpSpPr/>
            <p:nvPr/>
          </p:nvGrpSpPr>
          <p:grpSpPr>
            <a:xfrm>
              <a:off x="6693751" y="1263204"/>
              <a:ext cx="1767982" cy="1952736"/>
              <a:chOff x="3305003" y="1757027"/>
              <a:chExt cx="1767982" cy="1952736"/>
            </a:xfrm>
          </p:grpSpPr>
          <p:grpSp>
            <p:nvGrpSpPr>
              <p:cNvPr id="32" name="Group 31"/>
              <p:cNvGrpSpPr/>
              <p:nvPr/>
            </p:nvGrpSpPr>
            <p:grpSpPr>
              <a:xfrm>
                <a:off x="3465278" y="1870540"/>
                <a:ext cx="1607707" cy="1839223"/>
                <a:chOff x="2434761" y="1377748"/>
                <a:chExt cx="1607707" cy="1839223"/>
              </a:xfrm>
            </p:grpSpPr>
            <p:pic>
              <p:nvPicPr>
                <p:cNvPr id="36" name="Picture 35" descr="file (3).png"/>
                <p:cNvPicPr>
                  <a:picLocks noChangeAspect="1"/>
                </p:cNvPicPr>
                <p:nvPr/>
              </p:nvPicPr>
              <p:blipFill rotWithShape="1">
                <a:blip r:embed="rId4"/>
                <a:srcRect l="-1" r="68218"/>
                <a:stretch/>
              </p:blipFill>
              <p:spPr>
                <a:xfrm>
                  <a:off x="3321983" y="1377748"/>
                  <a:ext cx="720485" cy="1839223"/>
                </a:xfrm>
                <a:prstGeom prst="rect">
                  <a:avLst/>
                </a:prstGeom>
              </p:spPr>
            </p:pic>
            <p:pic>
              <p:nvPicPr>
                <p:cNvPr id="37" name="Picture 36"/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47420" r="65374" b="14628"/>
                <a:stretch/>
              </p:blipFill>
              <p:spPr>
                <a:xfrm>
                  <a:off x="2434761" y="1633567"/>
                  <a:ext cx="1126594" cy="1217639"/>
                </a:xfrm>
                <a:prstGeom prst="rect">
                  <a:avLst/>
                </a:prstGeom>
              </p:spPr>
            </p:pic>
            <p:cxnSp>
              <p:nvCxnSpPr>
                <p:cNvPr id="38" name="Straight Connector 37"/>
                <p:cNvCxnSpPr/>
                <p:nvPr/>
              </p:nvCxnSpPr>
              <p:spPr>
                <a:xfrm>
                  <a:off x="2543699" y="2843046"/>
                  <a:ext cx="961187" cy="8161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4" name="TextBox 33"/>
              <p:cNvSpPr txBox="1"/>
              <p:nvPr/>
            </p:nvSpPr>
            <p:spPr>
              <a:xfrm>
                <a:off x="3305003" y="3047951"/>
                <a:ext cx="32055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C</a:t>
                </a: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4201895" y="1757027"/>
                <a:ext cx="3529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A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p:grpSp>
        <p:sp>
          <p:nvSpPr>
            <p:cNvPr id="30" name="TextBox 29"/>
            <p:cNvSpPr txBox="1"/>
            <p:nvPr/>
          </p:nvSpPr>
          <p:spPr>
            <a:xfrm>
              <a:off x="7741248" y="2842015"/>
              <a:ext cx="3658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latin typeface="NikoshBAN" pitchFamily="2" charset="0"/>
                  <a:cs typeface="NikoshBAN" pitchFamily="2" charset="0"/>
                </a:rPr>
                <a:t>B</a:t>
              </a:r>
              <a:endParaRPr lang="en-US" sz="20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303150" y="2810592"/>
                <a:ext cx="5183249" cy="12065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মনে  করি, দেওয়ালের শীর্ষ বিন্দু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A,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পাদবিন্দু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B</a:t>
                </a:r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এবং  ভূতলস্থ  নির্দিষ্ট বিন্দু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C . </a:t>
                </a:r>
              </a:p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তাহলে, মইয়ের  দৈর্ঘ্য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AB=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F0"/>
                        </a:solidFill>
                        <a:latin typeface="Cambria Math"/>
                        <a:cs typeface="NikoshBAN" pitchFamily="2" charset="0"/>
                      </a:rPr>
                      <m:t>𝟏𝟔</m:t>
                    </m:r>
                  </m:oMath>
                </a14:m>
                <a:r>
                  <a:rPr lang="bn-BD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মিটার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, দেওয়ালের শীর্ষের উন্নতি কোণ </a:t>
                </a:r>
                <a:r>
                  <a:rPr lang="en-US" b="1" dirty="0" smtClean="0">
                    <a:latin typeface="Cambria Math"/>
                    <a:ea typeface="Cambria Math"/>
                    <a:cs typeface="NikoshBAN" pitchFamily="2" charset="0"/>
                  </a:rPr>
                  <a:t>∠ACB</a:t>
                </a:r>
                <a:r>
                  <a:rPr lang="bn-BD" b="1" dirty="0" smtClean="0">
                    <a:latin typeface="Cambria Math"/>
                    <a:ea typeface="Cambria Math"/>
                    <a:cs typeface="NikoshBAN" pitchFamily="2" charset="0"/>
                  </a:rPr>
                  <a:t> </a:t>
                </a:r>
                <a:r>
                  <a:rPr lang="en-US" b="1" dirty="0" smtClean="0">
                    <a:solidFill>
                      <a:srgbClr val="FFC000"/>
                    </a:solidFill>
                    <a:latin typeface="Cambria Math"/>
                    <a:ea typeface="Cambria Math"/>
                    <a:cs typeface="NikoshBAN" pitchFamily="2" charset="0"/>
                  </a:rPr>
                  <a:t>=</a:t>
                </a:r>
                <a:r>
                  <a:rPr lang="bn-BD" b="1" dirty="0" smtClean="0">
                    <a:solidFill>
                      <a:srgbClr val="FFC000"/>
                    </a:solidFill>
                    <a:latin typeface="Cambria Math"/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150" y="2810592"/>
                <a:ext cx="5183249" cy="1206549"/>
              </a:xfrm>
              <a:prstGeom prst="rect">
                <a:avLst/>
              </a:prstGeom>
              <a:blipFill rotWithShape="1">
                <a:blip r:embed="rId6"/>
                <a:stretch>
                  <a:fillRect l="-1059" t="-2525" r="-1647" b="-75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TextBox 40"/>
          <p:cNvSpPr txBox="1"/>
          <p:nvPr/>
        </p:nvSpPr>
        <p:spPr>
          <a:xfrm>
            <a:off x="339436" y="2390397"/>
            <a:ext cx="2251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৫</a:t>
            </a:r>
            <a:r>
              <a:rPr lang="en-US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বই-২০(ক)</a:t>
            </a:r>
            <a:r>
              <a:rPr lang="en-US" b="1" dirty="0" smtClean="0">
                <a:solidFill>
                  <a:srgbClr val="C00000"/>
                </a:solidFill>
                <a:latin typeface="NikoshBAN" pitchFamily="2" charset="0"/>
                <a:ea typeface="Cambria Math"/>
                <a:cs typeface="NikoshBAN" pitchFamily="2" charset="0"/>
              </a:rPr>
              <a:t>⦂</a:t>
            </a:r>
            <a:r>
              <a:rPr lang="bn-BD" b="1" dirty="0" smtClean="0">
                <a:solidFill>
                  <a:srgbClr val="C00000"/>
                </a:solidFill>
                <a:latin typeface="NikoshBAN" pitchFamily="2" charset="0"/>
                <a:ea typeface="Cambria Math"/>
                <a:cs typeface="NikoshBAN" pitchFamily="2" charset="0"/>
              </a:rPr>
              <a:t> সমাধান </a:t>
            </a:r>
            <a:endParaRPr lang="en-US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03151" y="3984014"/>
            <a:ext cx="2332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৫</a:t>
            </a:r>
            <a:r>
              <a:rPr lang="en-US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(খ) </a:t>
            </a:r>
            <a:r>
              <a:rPr lang="en-US" b="1" dirty="0" smtClean="0">
                <a:solidFill>
                  <a:srgbClr val="C00000"/>
                </a:solidFill>
                <a:latin typeface="NikoshBAN" pitchFamily="2" charset="0"/>
                <a:ea typeface="Cambria Math"/>
                <a:cs typeface="NikoshBAN" pitchFamily="2" charset="0"/>
              </a:rPr>
              <a:t>⦂</a:t>
            </a:r>
            <a:r>
              <a:rPr lang="bn-BD" b="1" dirty="0" smtClean="0">
                <a:solidFill>
                  <a:srgbClr val="C00000"/>
                </a:solidFill>
                <a:latin typeface="NikoshBAN" pitchFamily="2" charset="0"/>
                <a:ea typeface="Cambria Math"/>
                <a:cs typeface="NikoshBAN" pitchFamily="2" charset="0"/>
              </a:rPr>
              <a:t> সমাধান </a:t>
            </a:r>
            <a:endParaRPr lang="en-US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03150" y="4325637"/>
                <a:ext cx="8725878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(ক) থেকে পাই,  মইয়ের  দৈর্ঘ্য 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AB=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F0"/>
                        </a:solidFill>
                        <a:latin typeface="Cambria Math"/>
                        <a:cs typeface="NikoshBAN" pitchFamily="2" charset="0"/>
                      </a:rPr>
                      <m:t>𝟏𝟔</m:t>
                    </m:r>
                  </m:oMath>
                </a14:m>
                <a:r>
                  <a:rPr lang="en-US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মিটার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এবং দেওয়ালের শীর্ষের উন্নতি কোণ </a:t>
                </a:r>
                <a:r>
                  <a:rPr lang="en-US" b="1" dirty="0" smtClean="0">
                    <a:latin typeface="Cambria Math"/>
                    <a:ea typeface="Cambria Math"/>
                    <a:cs typeface="NikoshBAN" pitchFamily="2" charset="0"/>
                  </a:rPr>
                  <a:t>∠ACB=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.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150" y="4325637"/>
                <a:ext cx="8725878" cy="375552"/>
              </a:xfrm>
              <a:prstGeom prst="rect">
                <a:avLst/>
              </a:prstGeom>
              <a:blipFill rotWithShape="1">
                <a:blip r:embed="rId7"/>
                <a:stretch>
                  <a:fillRect l="-629" t="-11475" b="-278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03151" y="4714801"/>
                <a:ext cx="425678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মনে করি, দেওয়ালের উচ্চতা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AB =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  <a:cs typeface="NikoshBAN" pitchFamily="2" charset="0"/>
                      </a:rPr>
                      <m:t>𝒉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মিটার।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151" y="4714801"/>
                <a:ext cx="4256783" cy="369332"/>
              </a:xfrm>
              <a:prstGeom prst="rect">
                <a:avLst/>
              </a:prstGeom>
              <a:blipFill rotWithShape="1">
                <a:blip r:embed="rId8"/>
                <a:stretch>
                  <a:fillRect l="-1289" t="-6557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609600" y="5565431"/>
            <a:ext cx="1184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dirty="0" smtClean="0"/>
              <a:t>           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/>
              <p:cNvSpPr/>
              <p:nvPr/>
            </p:nvSpPr>
            <p:spPr>
              <a:xfrm>
                <a:off x="4559934" y="5517479"/>
                <a:ext cx="4621495" cy="9494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𝒉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𝟖</m:t>
                    </m:r>
                    <m:rad>
                      <m:radPr>
                        <m:degHide m:val="on"/>
                        <m:ctrlPr>
                          <a:rPr lang="en-US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bn-BD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 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𝟖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×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𝟏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.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𝟕𝟑𝟐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bn-BD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 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𝟏𝟑</m:t>
                    </m:r>
                    <m:r>
                      <a:rPr lang="en-US" b="1" i="1" smtClean="0">
                        <a:latin typeface="Cambria Math"/>
                      </a:rPr>
                      <m:t>.</m:t>
                    </m:r>
                    <m:r>
                      <a:rPr lang="en-US" b="1" i="1" smtClean="0">
                        <a:latin typeface="Cambria Math"/>
                      </a:rPr>
                      <m:t>𝟖𝟓𝟔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মিটার (প্রায়)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Ans.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5" name="Rectangle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9934" y="5517479"/>
                <a:ext cx="4621495" cy="949427"/>
              </a:xfrm>
              <a:prstGeom prst="rect">
                <a:avLst/>
              </a:prstGeom>
              <a:blipFill rotWithShape="1">
                <a:blip r:embed="rId11"/>
                <a:stretch>
                  <a:fillRect l="-1055" b="-96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339436" y="5259155"/>
                <a:ext cx="4220498" cy="49173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এখন, সমকোণী </a:t>
                </a:r>
                <a:r>
                  <a:rPr lang="en-US" b="1" dirty="0">
                    <a:latin typeface="NikoshBAN" pitchFamily="2" charset="0"/>
                    <a:ea typeface="Cambria Math"/>
                    <a:cs typeface="NikoshBAN" pitchFamily="2" charset="0"/>
                  </a:rPr>
                  <a:t>△ABC </a:t>
                </a:r>
                <a:r>
                  <a:rPr lang="bn-BD" b="1" dirty="0">
                    <a:latin typeface="NikoshBAN" pitchFamily="2" charset="0"/>
                    <a:ea typeface="Cambria Math"/>
                    <a:cs typeface="NikoshBAN" pitchFamily="2" charset="0"/>
                  </a:rPr>
                  <a:t>এর 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𝒔𝒊𝒏</m:t>
                        </m:r>
                        <m:r>
                          <a:rPr lang="en-US" b="1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b="1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  <m:r>
                      <a:rPr lang="en-US" b="1" i="1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en-US" b="1" i="1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𝑨𝑩</m:t>
                        </m:r>
                      </m:num>
                      <m:den>
                        <m:r>
                          <a:rPr lang="en-US" b="1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𝑨𝑪</m:t>
                        </m:r>
                      </m:den>
                    </m:f>
                  </m:oMath>
                </a14:m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436" y="5259155"/>
                <a:ext cx="4220498" cy="491738"/>
              </a:xfrm>
              <a:prstGeom prst="rect">
                <a:avLst/>
              </a:prstGeom>
              <a:blipFill rotWithShape="1">
                <a:blip r:embed="rId12"/>
                <a:stretch>
                  <a:fillRect l="-1301" b="-1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339436" y="5904623"/>
                <a:ext cx="4220497" cy="5378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b="1" i="1">
                                <a:latin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>
                                <a:latin typeface="Cambria Math"/>
                                <a:cs typeface="NikoshBAN" pitchFamily="2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den>
                    </m:f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en-US" b="1" i="1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𝒉</m:t>
                        </m:r>
                      </m:num>
                      <m:den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𝟏𝟔</m:t>
                        </m:r>
                      </m:den>
                    </m:f>
                  </m:oMath>
                </a14:m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436" y="5904623"/>
                <a:ext cx="4220497" cy="537840"/>
              </a:xfrm>
              <a:prstGeom prst="rect">
                <a:avLst/>
              </a:prstGeom>
              <a:blipFill rotWithShape="1">
                <a:blip r:embed="rId13"/>
                <a:stretch>
                  <a:fillRect l="-1301" b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4559934" y="4882435"/>
                <a:ext cx="4310684" cy="4967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b="1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b="1" i="1">
                            <a:latin typeface="Cambria Math"/>
                          </a:rPr>
                          <m:t>𝟑</m:t>
                        </m:r>
                      </m:e>
                    </m:rad>
                    <m:r>
                      <a:rPr lang="en-US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/>
                          </a:rPr>
                          <m:t>𝒉</m:t>
                        </m:r>
                      </m:num>
                      <m:den>
                        <m:r>
                          <a:rPr lang="en-US" b="1" i="1">
                            <a:latin typeface="Cambria Math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9934" y="4882435"/>
                <a:ext cx="4310684" cy="496739"/>
              </a:xfrm>
              <a:prstGeom prst="rect">
                <a:avLst/>
              </a:prstGeom>
              <a:blipFill rotWithShape="1">
                <a:blip r:embed="rId14"/>
                <a:stretch>
                  <a:fillRect l="-1132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Connector 21"/>
          <p:cNvCxnSpPr>
            <a:stCxn id="15" idx="3"/>
          </p:cNvCxnSpPr>
          <p:nvPr/>
        </p:nvCxnSpPr>
        <p:spPr>
          <a:xfrm>
            <a:off x="4559934" y="4899467"/>
            <a:ext cx="0" cy="1806133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303150" y="170543"/>
            <a:ext cx="0" cy="66874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 rot="18488758">
                <a:off x="5481850" y="2907126"/>
                <a:ext cx="1447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F0"/>
                        </a:solidFill>
                        <a:latin typeface="Cambria Math"/>
                      </a:rPr>
                      <m:t>𝟏𝟔</m:t>
                    </m:r>
                  </m:oMath>
                </a14:m>
                <a:r>
                  <a:rPr lang="en-US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মিটার</a:t>
                </a:r>
                <a:r>
                  <a:rPr lang="en-US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        </a:t>
                </a:r>
                <a:endParaRPr lang="en-US" b="1" dirty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8488758">
                <a:off x="5481850" y="2907126"/>
                <a:ext cx="1447800" cy="36933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110514" y="3474011"/>
                <a:ext cx="623824" cy="375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rgbClr val="FFC000"/>
                              </a:solidFill>
                              <a:latin typeface="Cambria Math"/>
                            </a:rPr>
                            <m:t>𝟔𝟎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FFC00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en-US" b="1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0514" y="3474011"/>
                <a:ext cx="623824" cy="375552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646902" y="2985593"/>
                <a:ext cx="4475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en-US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6902" y="2985593"/>
                <a:ext cx="447558" cy="461665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8816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0" grpId="0"/>
      <p:bldP spid="41" grpId="0"/>
      <p:bldP spid="43" grpId="0"/>
      <p:bldP spid="13" grpId="0"/>
      <p:bldP spid="15" grpId="0"/>
      <p:bldP spid="45" grpId="0"/>
      <p:bldP spid="17" grpId="0"/>
      <p:bldP spid="19" grpId="0"/>
      <p:bldP spid="20" grpId="0"/>
      <p:bldP spid="7" grpId="0"/>
      <p:bldP spid="8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9441" y="54846"/>
            <a:ext cx="8751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একক কাজের সমাধানঃ </a:t>
            </a:r>
            <a:endParaRPr lang="en-US" sz="32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03150" y="536800"/>
            <a:ext cx="8840850" cy="1265178"/>
            <a:chOff x="364709" y="737175"/>
            <a:chExt cx="8840850" cy="126517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2"/>
                <p:cNvSpPr txBox="1"/>
                <p:nvPr/>
              </p:nvSpPr>
              <p:spPr>
                <a:xfrm>
                  <a:off x="381000" y="737175"/>
                  <a:ext cx="8763000" cy="5280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b="1" dirty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5</a:t>
                  </a:r>
                  <a:r>
                    <a:rPr lang="en-US" sz="14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14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বই-২০ </a:t>
                  </a:r>
                  <a:r>
                    <a:rPr lang="en-US" sz="1400" b="1" dirty="0" smtClean="0">
                      <a:solidFill>
                        <a:srgbClr val="92D05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⦂</a:t>
                  </a:r>
                  <a:r>
                    <a:rPr lang="bn-BD" sz="1400" b="1" dirty="0" smtClean="0">
                      <a:solidFill>
                        <a:srgbClr val="92D05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14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</a:rPr>
                        <m:t>𝟏𝟔</m:t>
                      </m:r>
                    </m:oMath>
                  </a14:m>
                  <a:r>
                    <a:rPr lang="bn-BD" sz="1400" b="1" dirty="0" smtClean="0">
                      <a:solidFill>
                        <a:srgbClr val="92D05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 মিটার দীর্ঘ একটি মই লম্ব ভাবে দন্ডায়মান একটি দেওয়ালের ছাদ বরাবর ঠেস দিয়ে রাখা হলো। ফলে এটি ভূমির সাথে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bn-BD" sz="1400" b="1" i="1" smtClean="0">
                              <a:solidFill>
                                <a:srgbClr val="92D05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1400" b="1" i="1" smtClean="0">
                              <a:solidFill>
                                <a:srgbClr val="92D050"/>
                              </a:solidFill>
                              <a:latin typeface="Cambria Math"/>
                              <a:ea typeface="Cambria Math"/>
                            </a:rPr>
                            <m:t>𝟔𝟎</m:t>
                          </m:r>
                        </m:e>
                        <m:sup>
                          <m:r>
                            <a:rPr lang="en-US" sz="1400" b="1" i="1" smtClean="0">
                              <a:solidFill>
                                <a:srgbClr val="92D050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bn-BD" sz="1400" b="1" dirty="0" smtClean="0">
                      <a:solidFill>
                        <a:srgbClr val="92D05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 কোণ উৎপন্ন করল। </a:t>
                  </a:r>
                  <a:r>
                    <a:rPr lang="bn-BD" sz="14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                         </a:t>
                  </a:r>
                  <a:endParaRPr lang="en-US" sz="1400" b="1" dirty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3" name="TextBox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1000" y="737175"/>
                  <a:ext cx="8763000" cy="528030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l="-139" t="-3448" b="-1034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" name="TextBox 3"/>
            <p:cNvSpPr txBox="1"/>
            <p:nvPr/>
          </p:nvSpPr>
          <p:spPr>
            <a:xfrm>
              <a:off x="364709" y="1111317"/>
              <a:ext cx="88408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4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(ক)</a:t>
              </a:r>
              <a:r>
                <a:rPr lang="en-US" sz="14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.</a:t>
              </a:r>
              <a:r>
                <a:rPr lang="bn-BD" sz="14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 উদ্দীপক অনুসারে সংক্ষিপ্ত বর্ণনা সহ চিত্র অংকন কর। </a:t>
              </a:r>
              <a:endParaRPr lang="en-US" sz="1400" b="1" dirty="0">
                <a:solidFill>
                  <a:srgbClr val="92D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81888" y="1378512"/>
              <a:ext cx="86944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4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(খ)</a:t>
              </a:r>
              <a:r>
                <a:rPr lang="en-US" sz="14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.</a:t>
              </a:r>
              <a:r>
                <a:rPr lang="bn-BD" sz="14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 দেওয়ালটির উচ্চতা নির্ণয় কর। </a:t>
              </a:r>
              <a:endParaRPr lang="en-US" sz="1400" b="1" dirty="0">
                <a:solidFill>
                  <a:srgbClr val="92D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381888" y="1686289"/>
                  <a:ext cx="8762112" cy="3160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14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(গ)</a:t>
                  </a:r>
                  <a:r>
                    <a:rPr lang="en-US" sz="14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14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দেওয়ালের সাথে ঠেস দিয়ে রাখা অবস্থায় মইটিকে পূর্বের অবস্থান থেকে ভূমি বরাবর আর কতদূর সরালে মইটি ভূমির সাথে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bn-BD" sz="1400" b="1" i="1" smtClean="0">
                              <a:solidFill>
                                <a:srgbClr val="92D050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1400" b="1" i="1" smtClean="0">
                              <a:solidFill>
                                <a:srgbClr val="92D050"/>
                              </a:solidFill>
                              <a:latin typeface="Cambria Math"/>
                              <a:cs typeface="NikoshBAN" pitchFamily="2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1400" b="1" i="1" smtClean="0">
                              <a:solidFill>
                                <a:srgbClr val="92D050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bn-BD" sz="14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কোণ উৎপন্ন করবে? </a:t>
                  </a:r>
                  <a:endParaRPr lang="en-US" sz="1400" b="1" dirty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1888" y="1686289"/>
                  <a:ext cx="8762112" cy="316064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l="-209" b="-1730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1" name="TextBox 40"/>
          <p:cNvSpPr txBox="1"/>
          <p:nvPr/>
        </p:nvSpPr>
        <p:spPr>
          <a:xfrm>
            <a:off x="318655" y="1984105"/>
            <a:ext cx="2653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৫</a:t>
            </a:r>
            <a:r>
              <a:rPr lang="en-US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বই-২০(গ)</a:t>
            </a:r>
            <a:r>
              <a:rPr lang="en-US" b="1" dirty="0" smtClean="0">
                <a:solidFill>
                  <a:srgbClr val="C00000"/>
                </a:solidFill>
                <a:latin typeface="NikoshBAN" pitchFamily="2" charset="0"/>
                <a:ea typeface="Cambria Math"/>
                <a:cs typeface="NikoshBAN" pitchFamily="2" charset="0"/>
              </a:rPr>
              <a:t>⦂</a:t>
            </a:r>
            <a:r>
              <a:rPr lang="bn-BD" b="1" dirty="0" smtClean="0">
                <a:solidFill>
                  <a:srgbClr val="C00000"/>
                </a:solidFill>
                <a:latin typeface="NikoshBAN" pitchFamily="2" charset="0"/>
                <a:ea typeface="Cambria Math"/>
                <a:cs typeface="NikoshBAN" pitchFamily="2" charset="0"/>
              </a:rPr>
              <a:t> সমাধান </a:t>
            </a:r>
            <a:endParaRPr lang="en-US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9600" y="5565431"/>
            <a:ext cx="1184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dirty="0" smtClean="0"/>
              <a:t>            </a:t>
            </a:r>
            <a:endParaRPr lang="en-US" dirty="0"/>
          </a:p>
        </p:txBody>
      </p:sp>
      <p:grpSp>
        <p:nvGrpSpPr>
          <p:cNvPr id="39" name="Group 38"/>
          <p:cNvGrpSpPr/>
          <p:nvPr/>
        </p:nvGrpSpPr>
        <p:grpSpPr>
          <a:xfrm>
            <a:off x="4400190" y="1949650"/>
            <a:ext cx="3469191" cy="1978921"/>
            <a:chOff x="4080649" y="2187178"/>
            <a:chExt cx="3469191" cy="1978921"/>
          </a:xfrm>
        </p:grpSpPr>
        <p:sp>
          <p:nvSpPr>
            <p:cNvPr id="23" name="TextBox 22"/>
            <p:cNvSpPr txBox="1"/>
            <p:nvPr/>
          </p:nvSpPr>
          <p:spPr>
            <a:xfrm>
              <a:off x="4080649" y="3602836"/>
              <a:ext cx="38985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NikoshBAN" pitchFamily="2" charset="0"/>
                  <a:cs typeface="NikoshBAN" pitchFamily="2" charset="0"/>
                </a:rPr>
                <a:t>D</a:t>
              </a:r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4449642" y="2187178"/>
              <a:ext cx="3100198" cy="1978921"/>
              <a:chOff x="4495800" y="2238275"/>
              <a:chExt cx="3100198" cy="1978921"/>
            </a:xfrm>
          </p:grpSpPr>
          <p:grpSp>
            <p:nvGrpSpPr>
              <p:cNvPr id="28" name="Group 27"/>
              <p:cNvGrpSpPr/>
              <p:nvPr/>
            </p:nvGrpSpPr>
            <p:grpSpPr>
              <a:xfrm>
                <a:off x="5486399" y="2238275"/>
                <a:ext cx="2109599" cy="1978921"/>
                <a:chOff x="6693751" y="1263204"/>
                <a:chExt cx="2082089" cy="1978921"/>
              </a:xfrm>
            </p:grpSpPr>
            <p:grpSp>
              <p:nvGrpSpPr>
                <p:cNvPr id="29" name="Group 28"/>
                <p:cNvGrpSpPr/>
                <p:nvPr/>
              </p:nvGrpSpPr>
              <p:grpSpPr>
                <a:xfrm>
                  <a:off x="6693751" y="1263204"/>
                  <a:ext cx="2082089" cy="1942844"/>
                  <a:chOff x="3305003" y="1757027"/>
                  <a:chExt cx="2082089" cy="1942844"/>
                </a:xfrm>
              </p:grpSpPr>
              <p:grpSp>
                <p:nvGrpSpPr>
                  <p:cNvPr id="32" name="Group 31"/>
                  <p:cNvGrpSpPr/>
                  <p:nvPr/>
                </p:nvGrpSpPr>
                <p:grpSpPr>
                  <a:xfrm>
                    <a:off x="3465278" y="1860648"/>
                    <a:ext cx="1921814" cy="1839223"/>
                    <a:chOff x="2434761" y="1367856"/>
                    <a:chExt cx="1921814" cy="1839223"/>
                  </a:xfrm>
                </p:grpSpPr>
                <p:pic>
                  <p:nvPicPr>
                    <p:cNvPr id="36" name="Picture 35" descr="file (3).png"/>
                    <p:cNvPicPr>
                      <a:picLocks noChangeAspect="1"/>
                    </p:cNvPicPr>
                    <p:nvPr/>
                  </p:nvPicPr>
                  <p:blipFill rotWithShape="1">
                    <a:blip r:embed="rId4"/>
                    <a:srcRect r="55493"/>
                    <a:stretch/>
                  </p:blipFill>
                  <p:spPr>
                    <a:xfrm>
                      <a:off x="3347621" y="1367856"/>
                      <a:ext cx="1008954" cy="1839223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37" name="Picture 36"/>
                    <p:cNvPicPr>
                      <a:picLocks noChangeAspect="1"/>
                    </p:cNvPicPr>
                    <p:nvPr/>
                  </p:nvPicPr>
                  <p:blipFill rotWithShape="1">
                    <a:blip r:embed="rId5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t="47420" r="65374" b="14628"/>
                    <a:stretch/>
                  </p:blipFill>
                  <p:spPr>
                    <a:xfrm>
                      <a:off x="2434761" y="1633567"/>
                      <a:ext cx="1126594" cy="1217639"/>
                    </a:xfrm>
                    <a:prstGeom prst="rect">
                      <a:avLst/>
                    </a:prstGeom>
                  </p:spPr>
                </p:pic>
                <p:cxnSp>
                  <p:nvCxnSpPr>
                    <p:cNvPr id="38" name="Straight Connector 37"/>
                    <p:cNvCxnSpPr/>
                    <p:nvPr/>
                  </p:nvCxnSpPr>
                  <p:spPr>
                    <a:xfrm>
                      <a:off x="2543699" y="2843046"/>
                      <a:ext cx="961187" cy="8161"/>
                    </a:xfrm>
                    <a:prstGeom prst="line">
                      <a:avLst/>
                    </a:prstGeom>
                    <a:ln w="38100"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33" name="TextBox 32"/>
                      <p:cNvSpPr txBox="1"/>
                      <p:nvPr/>
                    </p:nvSpPr>
                    <p:spPr>
                      <a:xfrm rot="18517666">
                        <a:off x="3444708" y="2429904"/>
                        <a:ext cx="998991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14:m>
                          <m:oMath xmlns:m="http://schemas.openxmlformats.org/officeDocument/2006/math">
                            <m:r>
                              <a:rPr lang="en-US" b="1" i="1" smtClean="0">
                                <a:latin typeface="Cambria Math"/>
                              </a:rPr>
                              <m:t>𝟏𝟔</m:t>
                            </m:r>
                          </m:oMath>
                        </a14:m>
                        <a:r>
                          <a:rPr lang="en-US" b="1" dirty="0" smtClean="0">
                            <a:latin typeface="NikoshBAN" pitchFamily="2" charset="0"/>
                            <a:cs typeface="NikoshBAN" pitchFamily="2" charset="0"/>
                          </a:rPr>
                          <a:t> </a:t>
                        </a:r>
                        <a:r>
                          <a:rPr lang="bn-BD" b="1" dirty="0" smtClean="0">
                            <a:latin typeface="NikoshBAN" pitchFamily="2" charset="0"/>
                            <a:cs typeface="NikoshBAN" pitchFamily="2" charset="0"/>
                          </a:rPr>
                          <a:t>মিটার </a:t>
                        </a:r>
                        <a:endParaRPr lang="en-US" b="1" dirty="0">
                          <a:latin typeface="NikoshBAN" pitchFamily="2" charset="0"/>
                          <a:cs typeface="NikoshBAN" pitchFamily="2" charset="0"/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33" name="TextBox 32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 rot="18517666">
                        <a:off x="3444708" y="2429904"/>
                        <a:ext cx="998991" cy="369332"/>
                      </a:xfrm>
                      <a:prstGeom prst="rect">
                        <a:avLst/>
                      </a:prstGeom>
                      <a:blipFill rotWithShape="1">
                        <a:blip r:embed="rId6"/>
                        <a:stretch>
                          <a:fillRect t="-4192" r="-9868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sp>
                <p:nvSpPr>
                  <p:cNvPr id="34" name="TextBox 33"/>
                  <p:cNvSpPr txBox="1"/>
                  <p:nvPr/>
                </p:nvSpPr>
                <p:spPr>
                  <a:xfrm>
                    <a:off x="3305003" y="3047951"/>
                    <a:ext cx="320550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2000" b="1" dirty="0">
                        <a:latin typeface="NikoshBAN" pitchFamily="2" charset="0"/>
                        <a:cs typeface="NikoshBAN" pitchFamily="2" charset="0"/>
                      </a:rPr>
                      <a:t>C</a:t>
                    </a:r>
                  </a:p>
                </p:txBody>
              </p:sp>
              <p:sp>
                <p:nvSpPr>
                  <p:cNvPr id="35" name="TextBox 34"/>
                  <p:cNvSpPr txBox="1"/>
                  <p:nvPr/>
                </p:nvSpPr>
                <p:spPr>
                  <a:xfrm>
                    <a:off x="4201895" y="1757027"/>
                    <a:ext cx="35298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 dirty="0" smtClean="0">
                        <a:latin typeface="NikoshBAN" pitchFamily="2" charset="0"/>
                        <a:cs typeface="NikoshBAN" pitchFamily="2" charset="0"/>
                      </a:rPr>
                      <a:t>A</a:t>
                    </a:r>
                    <a:endParaRPr lang="en-US" b="1" dirty="0">
                      <a:latin typeface="NikoshBAN" pitchFamily="2" charset="0"/>
                      <a:cs typeface="NikoshBAN" pitchFamily="2" charset="0"/>
                    </a:endParaRPr>
                  </a:p>
                </p:txBody>
              </p:sp>
            </p:grpSp>
            <p:sp>
              <p:nvSpPr>
                <p:cNvPr id="30" name="TextBox 29"/>
                <p:cNvSpPr txBox="1"/>
                <p:nvPr/>
              </p:nvSpPr>
              <p:spPr>
                <a:xfrm>
                  <a:off x="7741248" y="2842015"/>
                  <a:ext cx="36580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="1" dirty="0" smtClean="0">
                      <a:latin typeface="NikoshBAN" pitchFamily="2" charset="0"/>
                      <a:cs typeface="NikoshBAN" pitchFamily="2" charset="0"/>
                    </a:rPr>
                    <a:t>B</a:t>
                  </a:r>
                  <a:endParaRPr lang="en-US" sz="2000" b="1" dirty="0">
                    <a:latin typeface="NikoshBAN" pitchFamily="2" charset="0"/>
                    <a:cs typeface="NikoshBAN" pitchFamily="2" charset="0"/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1" name="TextBox 30"/>
                    <p:cNvSpPr txBox="1"/>
                    <p:nvPr/>
                  </p:nvSpPr>
                  <p:spPr>
                    <a:xfrm>
                      <a:off x="7183177" y="2566407"/>
                      <a:ext cx="627030" cy="37555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p>
                              <m:sSupPr>
                                <m:ctrlPr>
                                  <a:rPr lang="en-US" b="1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latin typeface="Cambria Math"/>
                                  </a:rPr>
                                  <m:t>𝟔𝟎</m:t>
                                </m:r>
                              </m:e>
                              <m:sup>
                                <m:r>
                                  <a:rPr lang="en-US" b="1" i="1" smtClean="0">
                                    <a:latin typeface="Cambria Math"/>
                                  </a:rPr>
                                  <m:t>𝟎</m:t>
                                </m:r>
                              </m:sup>
                            </m:sSup>
                          </m:oMath>
                        </m:oMathPara>
                      </a14:m>
                      <a:endParaRPr lang="en-US" b="1" dirty="0">
                        <a:latin typeface="NikoshBAN" pitchFamily="2" charset="0"/>
                        <a:cs typeface="NikoshBAN" pitchFamily="2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31" name="TextBox 30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183177" y="2566407"/>
                      <a:ext cx="627030" cy="375552"/>
                    </a:xfrm>
                    <a:prstGeom prst="rect">
                      <a:avLst/>
                    </a:prstGeom>
                    <a:blipFill rotWithShape="1">
                      <a:blip r:embed="rId7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8" name="Straight Connector 7"/>
              <p:cNvCxnSpPr/>
              <p:nvPr/>
            </p:nvCxnSpPr>
            <p:spPr>
              <a:xfrm flipH="1">
                <a:off x="4495800" y="3829305"/>
                <a:ext cx="1341936" cy="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 flipV="1">
                <a:off x="4495800" y="3095818"/>
                <a:ext cx="2294472" cy="721268"/>
              </a:xfrm>
              <a:prstGeom prst="line">
                <a:avLst/>
              </a:prstGeom>
              <a:ln w="3810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TextBox 23"/>
              <p:cNvSpPr txBox="1"/>
              <p:nvPr/>
            </p:nvSpPr>
            <p:spPr>
              <a:xfrm>
                <a:off x="6708222" y="2911152"/>
                <a:ext cx="4203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M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5" name="TextBox 24"/>
                  <p:cNvSpPr txBox="1"/>
                  <p:nvPr/>
                </p:nvSpPr>
                <p:spPr>
                  <a:xfrm>
                    <a:off x="4707270" y="3541478"/>
                    <a:ext cx="779130" cy="37555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b="1" dirty="0" smtClean="0">
                        <a:latin typeface="NikoshBAN" pitchFamily="2" charset="0"/>
                        <a:cs typeface="NikoshBAN" pitchFamily="2" charset="0"/>
                      </a:rPr>
                      <a:t> </a:t>
                    </a:r>
                    <a14:m>
                      <m:oMath xmlns:m="http://schemas.openxmlformats.org/officeDocument/2006/math">
                        <m:sSup>
                          <m:sSup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𝟑𝟎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/>
                              </a:rPr>
                              <m:t>𝟎</m:t>
                            </m:r>
                          </m:sup>
                        </m:sSup>
                      </m:oMath>
                    </a14:m>
                    <a:r>
                      <a:rPr lang="en-US" b="1" dirty="0" smtClean="0">
                        <a:latin typeface="NikoshBAN" pitchFamily="2" charset="0"/>
                        <a:cs typeface="NikoshBAN" pitchFamily="2" charset="0"/>
                      </a:rPr>
                      <a:t>    </a:t>
                    </a:r>
                    <a:endParaRPr lang="en-US" b="1" dirty="0">
                      <a:latin typeface="NikoshBAN" pitchFamily="2" charset="0"/>
                      <a:cs typeface="NikoshBAN" pitchFamily="2" charset="0"/>
                    </a:endParaRPr>
                  </a:p>
                </p:txBody>
              </p:sp>
            </mc:Choice>
            <mc:Fallback xmlns="">
              <p:sp>
                <p:nvSpPr>
                  <p:cNvPr id="25" name="TextBox 2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707270" y="3541478"/>
                    <a:ext cx="779130" cy="375552"/>
                  </a:xfrm>
                  <a:prstGeom prst="rect">
                    <a:avLst/>
                  </a:prstGeom>
                  <a:blipFill rotWithShape="1"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/>
                <p:cNvSpPr txBox="1"/>
                <p:nvPr/>
              </p:nvSpPr>
              <p:spPr>
                <a:xfrm rot="20638508">
                  <a:off x="4874635" y="3177580"/>
                  <a:ext cx="1010213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b="1" dirty="0" smtClean="0">
                      <a:solidFill>
                        <a:srgbClr val="00B0F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𝟏𝟔</m:t>
                      </m:r>
                    </m:oMath>
                  </a14:m>
                  <a:r>
                    <a:rPr lang="bn-BD" sz="1600" b="1" dirty="0" smtClean="0">
                      <a:solidFill>
                        <a:srgbClr val="00B0F0"/>
                      </a:solidFill>
                      <a:latin typeface="NikoshBAN" pitchFamily="2" charset="0"/>
                      <a:cs typeface="NikoshBAN" pitchFamily="2" charset="0"/>
                    </a:rPr>
                    <a:t>মিটার </a:t>
                  </a:r>
                  <a:r>
                    <a:rPr lang="en-US" sz="1600" b="1" dirty="0" smtClean="0">
                      <a:solidFill>
                        <a:srgbClr val="00B0F0"/>
                      </a:solidFill>
                      <a:latin typeface="NikoshBAN" pitchFamily="2" charset="0"/>
                      <a:cs typeface="NikoshBAN" pitchFamily="2" charset="0"/>
                    </a:rPr>
                    <a:t>  </a:t>
                  </a:r>
                  <a:endParaRPr lang="en-US" sz="1600" b="1" dirty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20638508">
                  <a:off x="4874635" y="3177580"/>
                  <a:ext cx="1010213" cy="338554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b="-1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03150" y="2353437"/>
                <a:ext cx="441097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দেওয়া আছে, মইয়ের  দৈর্ঘ্য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AB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𝟏𝟔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মিটার।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150" y="2353437"/>
                <a:ext cx="4410974" cy="369332"/>
              </a:xfrm>
              <a:prstGeom prst="rect">
                <a:avLst/>
              </a:prstGeom>
              <a:blipFill rotWithShape="1">
                <a:blip r:embed="rId10"/>
                <a:stretch>
                  <a:fillRect l="-1245" t="-6557" r="-277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318655" y="2712855"/>
                <a:ext cx="468970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(খ) হতে পাই, দেওয়ালের উচ্চতা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AB=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𝟏𝟑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.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𝟖𝟓𝟔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মিটার।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655" y="2712855"/>
                <a:ext cx="4689707" cy="369332"/>
              </a:xfrm>
              <a:prstGeom prst="rect">
                <a:avLst/>
              </a:prstGeom>
              <a:blipFill rotWithShape="1">
                <a:blip r:embed="rId11"/>
                <a:stretch>
                  <a:fillRect l="-1039" t="-6557" r="-9870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Box 45"/>
          <p:cNvSpPr txBox="1"/>
          <p:nvPr/>
        </p:nvSpPr>
        <p:spPr>
          <a:xfrm>
            <a:off x="320328" y="3021498"/>
            <a:ext cx="42845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 smtClean="0">
                <a:latin typeface="NikoshBAN" pitchFamily="2" charset="0"/>
                <a:cs typeface="NikoshBAN" pitchFamily="2" charset="0"/>
              </a:rPr>
              <a:t>এখন, পিথাগোরাসের উপপাদ্য অনুযায়ী, সমকোণী </a:t>
            </a:r>
            <a:r>
              <a:rPr lang="en-US" b="1" dirty="0" smtClean="0">
                <a:latin typeface="Cambria Math"/>
                <a:ea typeface="Cambria Math"/>
                <a:cs typeface="NikoshBAN" pitchFamily="2" charset="0"/>
              </a:rPr>
              <a:t>△ACB </a:t>
            </a:r>
            <a:r>
              <a:rPr lang="bn-BD" b="1" dirty="0" smtClean="0">
                <a:latin typeface="Cambria Math"/>
                <a:ea typeface="Cambria Math"/>
                <a:cs typeface="NikoshBAN" pitchFamily="2" charset="0"/>
              </a:rPr>
              <a:t>হতে পাই, 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        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20328" y="3554206"/>
                <a:ext cx="3923705" cy="4277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</a:rPr>
                      <m:t>𝐁</m:t>
                    </m:r>
                    <m:r>
                      <a:rPr lang="en-US" b="1" i="1" smtClean="0">
                        <a:latin typeface="Cambria Math"/>
                      </a:rPr>
                      <m:t>𝑪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(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𝑨𝑪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b="1" i="1" smtClean="0"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(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𝑨𝑩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28" y="3554206"/>
                <a:ext cx="3923705" cy="427746"/>
              </a:xfrm>
              <a:prstGeom prst="rect">
                <a:avLst/>
              </a:prstGeom>
              <a:blipFill rotWithShape="1">
                <a:blip r:embed="rId12"/>
                <a:stretch>
                  <a:fillRect l="-1400" b="-2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303150" y="3928571"/>
                <a:ext cx="3922486" cy="4277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</a:rPr>
                      <m:t>𝐁</m:t>
                    </m:r>
                    <m:r>
                      <a:rPr lang="en-US" b="1" i="1" smtClean="0">
                        <a:latin typeface="Cambria Math"/>
                      </a:rPr>
                      <m:t>𝑪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(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𝟏𝟔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b="1" i="1" smtClean="0"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(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𝟏𝟑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.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𝟖𝟓𝟔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150" y="3928571"/>
                <a:ext cx="3922486" cy="427746"/>
              </a:xfrm>
              <a:prstGeom prst="rect">
                <a:avLst/>
              </a:prstGeom>
              <a:blipFill rotWithShape="1">
                <a:blip r:embed="rId13"/>
                <a:stretch>
                  <a:fillRect l="-1400" b="-211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303150" y="4272046"/>
                <a:ext cx="3940883" cy="3981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 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</a:rPr>
                      <m:t>𝐁</m:t>
                    </m:r>
                    <m:r>
                      <a:rPr lang="en-US" b="1" i="1" smtClean="0">
                        <a:latin typeface="Cambria Math"/>
                      </a:rPr>
                      <m:t>𝑪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/>
                          </a:rPr>
                          <m:t>𝟐𝟓𝟔</m:t>
                        </m:r>
                        <m:r>
                          <a:rPr lang="en-US" b="1" i="1" smtClean="0">
                            <a:latin typeface="Cambria Math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</a:rPr>
                          <m:t>𝟏𝟗𝟐</m:t>
                        </m:r>
                      </m:e>
                    </m:rad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150" y="4272046"/>
                <a:ext cx="3940883" cy="398186"/>
              </a:xfrm>
              <a:prstGeom prst="rect">
                <a:avLst/>
              </a:prstGeom>
              <a:blipFill rotWithShape="1">
                <a:blip r:embed="rId14"/>
                <a:stretch>
                  <a:fillRect l="-1393" b="-26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318655" y="4618088"/>
                <a:ext cx="3925378" cy="3954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 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</a:rPr>
                      <m:t>𝐁</m:t>
                    </m:r>
                    <m:r>
                      <a:rPr lang="en-US" b="1" i="1" smtClean="0">
                        <a:latin typeface="Cambria Math"/>
                      </a:rPr>
                      <m:t>𝑪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/>
                          </a:rPr>
                          <m:t>𝟔𝟒</m:t>
                        </m:r>
                      </m:e>
                    </m:rad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655" y="4618088"/>
                <a:ext cx="3925378" cy="395429"/>
              </a:xfrm>
              <a:prstGeom prst="rect">
                <a:avLst/>
              </a:prstGeom>
              <a:blipFill rotWithShape="1">
                <a:blip r:embed="rId15"/>
                <a:stretch>
                  <a:fillRect l="-1242" b="-265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303150" y="4975971"/>
                <a:ext cx="394088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</a:rPr>
                      <m:t>𝐁</m:t>
                    </m:r>
                    <m:r>
                      <a:rPr lang="en-US" b="1" i="1" smtClean="0">
                        <a:latin typeface="Cambria Math"/>
                      </a:rPr>
                      <m:t>𝑪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solidFill>
                          <a:srgbClr val="00B0F0"/>
                        </a:solidFill>
                        <a:latin typeface="Cambria Math"/>
                      </a:rPr>
                      <m:t>𝟖</m:t>
                    </m:r>
                  </m:oMath>
                </a14:m>
                <a:endParaRPr lang="en-US" b="1" dirty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150" y="4975971"/>
                <a:ext cx="3940882" cy="369332"/>
              </a:xfrm>
              <a:prstGeom prst="rect">
                <a:avLst/>
              </a:prstGeom>
              <a:blipFill rotWithShape="1">
                <a:blip r:embed="rId16"/>
                <a:stretch>
                  <a:fillRect l="-1393" t="-6557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Straight Connector 53"/>
          <p:cNvCxnSpPr/>
          <p:nvPr/>
        </p:nvCxnSpPr>
        <p:spPr>
          <a:xfrm>
            <a:off x="4238997" y="3440629"/>
            <a:ext cx="0" cy="3417371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303150" y="5318509"/>
                <a:ext cx="392248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মনে করি, মইটি পূর্বের অবস্থান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C </a:t>
                </a:r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থেকে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D </a:t>
                </a:r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বিন্দুতে সরাতে হবে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CD=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</a:rPr>
                      <m:t>𝒙</m:t>
                    </m:r>
                  </m:oMath>
                </a14:m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মিটার এবং মইটি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AB </a:t>
                </a:r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কে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M </a:t>
                </a:r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বিন্দুতে ছেদ করে।      </a:t>
                </a:r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150" y="5318509"/>
                <a:ext cx="3922486" cy="830997"/>
              </a:xfrm>
              <a:prstGeom prst="rect">
                <a:avLst/>
              </a:prstGeom>
              <a:blipFill rotWithShape="1">
                <a:blip r:embed="rId17"/>
                <a:stretch>
                  <a:fillRect l="-933" t="-2190" b="-80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303150" y="6156213"/>
                <a:ext cx="3922486" cy="5903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তাহলে, </a:t>
                </a:r>
                <a:r>
                  <a:rPr lang="en-US" sz="1200" b="1" dirty="0" smtClean="0">
                    <a:latin typeface="NikoshBAN" pitchFamily="2" charset="0"/>
                    <a:cs typeface="NikoshBAN" pitchFamily="2" charset="0"/>
                  </a:rPr>
                  <a:t>BD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</a:rPr>
                      <m:t>𝟖</m:t>
                    </m:r>
                    <m:r>
                      <a:rPr lang="en-US" sz="1600" b="1" i="1" smtClean="0">
                        <a:latin typeface="Cambria Math"/>
                      </a:rPr>
                      <m:t>+</m:t>
                    </m:r>
                    <m:r>
                      <a:rPr lang="en-US" sz="1600" b="1" i="1" smtClean="0">
                        <a:latin typeface="Cambria Math"/>
                      </a:rPr>
                      <m:t>𝒙</m:t>
                    </m:r>
                  </m:oMath>
                </a14:m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মিটার, </a:t>
                </a:r>
                <a:r>
                  <a:rPr lang="en-US" sz="1200" b="1" dirty="0" smtClean="0">
                    <a:latin typeface="NikoshBAN" pitchFamily="2" charset="0"/>
                    <a:cs typeface="NikoshBAN" pitchFamily="2" charset="0"/>
                  </a:rPr>
                  <a:t>DM=AC=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</a:rPr>
                      <m:t>𝟏𝟔</m:t>
                    </m:r>
                  </m:oMath>
                </a14:m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মিটার এবং </a:t>
                </a:r>
                <a:r>
                  <a:rPr lang="en-US" sz="16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∠</a:t>
                </a:r>
                <a:r>
                  <a:rPr lang="en-US" sz="12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BDM</a:t>
                </a:r>
                <a:r>
                  <a:rPr lang="en-US" sz="16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  <a:ea typeface="Cambria Math"/>
                          </a:rPr>
                          <m:t>𝟑𝟎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150" y="6156213"/>
                <a:ext cx="3922486" cy="590354"/>
              </a:xfrm>
              <a:prstGeom prst="rect">
                <a:avLst/>
              </a:prstGeom>
              <a:blipFill rotWithShape="1">
                <a:blip r:embed="rId18"/>
                <a:stretch>
                  <a:fillRect l="-933" t="-2062" b="-134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/>
              <p:cNvSpPr/>
              <p:nvPr/>
            </p:nvSpPr>
            <p:spPr>
              <a:xfrm>
                <a:off x="4238996" y="6409937"/>
                <a:ext cx="5362204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𝟏𝟑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.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𝟖𝟓𝟔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𝟖</m:t>
                    </m:r>
                  </m:oMath>
                </a14:m>
                <a:r>
                  <a:rPr lang="bn-BD" b="1" dirty="0" smtClean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𝟓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.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𝟖𝟓𝟔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মিটার (প্রায়)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Ans.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9" name="Rectangle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8996" y="6409937"/>
                <a:ext cx="5362204" cy="369332"/>
              </a:xfrm>
              <a:prstGeom prst="rect">
                <a:avLst/>
              </a:prstGeom>
              <a:blipFill rotWithShape="1">
                <a:blip r:embed="rId19"/>
                <a:stretch>
                  <a:fillRect l="-909" t="-8197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Rectangle 62"/>
              <p:cNvSpPr/>
              <p:nvPr/>
            </p:nvSpPr>
            <p:spPr>
              <a:xfrm>
                <a:off x="4244032" y="3892997"/>
                <a:ext cx="4937396" cy="4898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এখন, সমকোণী </a:t>
                </a:r>
                <a:r>
                  <a:rPr lang="en-US" b="1" dirty="0">
                    <a:latin typeface="NikoshBAN" pitchFamily="2" charset="0"/>
                    <a:ea typeface="Cambria Math"/>
                    <a:cs typeface="NikoshBAN" pitchFamily="2" charset="0"/>
                  </a:rPr>
                  <a:t>△</a:t>
                </a:r>
                <a:r>
                  <a:rPr lang="en-US" sz="1400" b="1" dirty="0">
                    <a:latin typeface="NikoshBAN" pitchFamily="2" charset="0"/>
                    <a:ea typeface="Cambria Math"/>
                    <a:cs typeface="NikoshBAN" pitchFamily="2" charset="0"/>
                  </a:rPr>
                  <a:t>MDB</a:t>
                </a:r>
                <a:r>
                  <a:rPr lang="en-US" b="1" dirty="0"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bn-BD" b="1" dirty="0">
                    <a:latin typeface="NikoshBAN" pitchFamily="2" charset="0"/>
                    <a:ea typeface="Cambria Math"/>
                    <a:cs typeface="NikoshBAN" pitchFamily="2" charset="0"/>
                  </a:rPr>
                  <a:t>এর 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𝒄𝒐𝒔</m:t>
                        </m:r>
                        <m:r>
                          <a:rPr lang="en-US" b="1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b="1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  <m:r>
                      <a:rPr lang="en-US" b="1" i="1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en-US" b="1" i="1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𝑩𝑫</m:t>
                        </m:r>
                      </m:num>
                      <m:den>
                        <m:r>
                          <a:rPr lang="en-US" b="1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𝑫𝑴</m:t>
                        </m:r>
                      </m:den>
                    </m:f>
                  </m:oMath>
                </a14:m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63" name="Rectangle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4032" y="3892997"/>
                <a:ext cx="4937396" cy="489814"/>
              </a:xfrm>
              <a:prstGeom prst="rect">
                <a:avLst/>
              </a:prstGeom>
              <a:blipFill rotWithShape="1">
                <a:blip r:embed="rId20"/>
                <a:stretch>
                  <a:fillRect l="-988" b="-1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Rectangle 63"/>
              <p:cNvSpPr/>
              <p:nvPr/>
            </p:nvSpPr>
            <p:spPr>
              <a:xfrm>
                <a:off x="4238996" y="4337503"/>
                <a:ext cx="4866231" cy="5378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বা, </a:t>
                </a:r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b="1" i="1">
                                <a:latin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>
                                <a:latin typeface="Cambria Math"/>
                                <a:cs typeface="NikoshBAN" pitchFamily="2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den>
                    </m:f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en-US" b="1" i="1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𝒙</m:t>
                        </m:r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𝟖</m:t>
                        </m:r>
                      </m:num>
                      <m:den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𝟏𝟔</m:t>
                        </m:r>
                      </m:den>
                    </m:f>
                  </m:oMath>
                </a14:m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</a:p>
            </p:txBody>
          </p:sp>
        </mc:Choice>
        <mc:Fallback xmlns="">
          <p:sp>
            <p:nvSpPr>
              <p:cNvPr id="64" name="Rectangle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8996" y="4337503"/>
                <a:ext cx="4866231" cy="537840"/>
              </a:xfrm>
              <a:prstGeom prst="rect">
                <a:avLst/>
              </a:prstGeom>
              <a:blipFill rotWithShape="1">
                <a:blip r:embed="rId21"/>
                <a:stretch>
                  <a:fillRect l="-1001" b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Rectangle 64"/>
              <p:cNvSpPr/>
              <p:nvPr/>
            </p:nvSpPr>
            <p:spPr>
              <a:xfrm>
                <a:off x="4244032" y="4832785"/>
                <a:ext cx="4937396" cy="4925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বা, </a:t>
                </a:r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b="1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𝟑</m:t>
                        </m:r>
                      </m:e>
                    </m:rad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en-US" b="1" i="1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𝒙</m:t>
                        </m:r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𝟖</m:t>
                        </m:r>
                      </m:num>
                      <m:den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</a:p>
            </p:txBody>
          </p:sp>
        </mc:Choice>
        <mc:Fallback xmlns="">
          <p:sp>
            <p:nvSpPr>
              <p:cNvPr id="65" name="Rectangle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4032" y="4832785"/>
                <a:ext cx="4937396" cy="492507"/>
              </a:xfrm>
              <a:prstGeom prst="rect">
                <a:avLst/>
              </a:prstGeom>
              <a:blipFill rotWithShape="1">
                <a:blip r:embed="rId22"/>
                <a:stretch>
                  <a:fillRect l="-988" b="-98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Rectangle 65"/>
              <p:cNvSpPr/>
              <p:nvPr/>
            </p:nvSpPr>
            <p:spPr>
              <a:xfrm>
                <a:off x="4244032" y="5301019"/>
                <a:ext cx="4826559" cy="3954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বা, </a:t>
                </a:r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</a:rPr>
                      <m:t>𝒙</m:t>
                    </m:r>
                    <m:r>
                      <a:rPr lang="en-US" b="1" i="1">
                        <a:latin typeface="Cambria Math"/>
                      </a:rPr>
                      <m:t>+</m:t>
                    </m:r>
                    <m:r>
                      <a:rPr lang="en-US" b="1" i="1">
                        <a:latin typeface="Cambria Math"/>
                      </a:rPr>
                      <m:t>𝟖</m:t>
                    </m:r>
                    <m:r>
                      <a:rPr lang="en-US" b="1" i="1">
                        <a:latin typeface="Cambria Math"/>
                      </a:rPr>
                      <m:t>=</m:t>
                    </m:r>
                    <m:r>
                      <a:rPr lang="en-US" b="1" i="1">
                        <a:latin typeface="Cambria Math"/>
                      </a:rPr>
                      <m:t>𝟖</m:t>
                    </m:r>
                    <m:rad>
                      <m:radPr>
                        <m:degHide m:val="on"/>
                        <m:ctrlPr>
                          <a:rPr lang="en-US" b="1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b="1" i="1">
                            <a:latin typeface="Cambria Math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</a:p>
            </p:txBody>
          </p:sp>
        </mc:Choice>
        <mc:Fallback xmlns="">
          <p:sp>
            <p:nvSpPr>
              <p:cNvPr id="66" name="Rectangle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4032" y="5301019"/>
                <a:ext cx="4826559" cy="395429"/>
              </a:xfrm>
              <a:prstGeom prst="rect">
                <a:avLst/>
              </a:prstGeom>
              <a:blipFill rotWithShape="1">
                <a:blip r:embed="rId23"/>
                <a:stretch>
                  <a:fillRect l="-1010" b="-265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Rectangle 66"/>
              <p:cNvSpPr/>
              <p:nvPr/>
            </p:nvSpPr>
            <p:spPr>
              <a:xfrm>
                <a:off x="4244031" y="5628051"/>
                <a:ext cx="4826559" cy="3954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বা, </a:t>
                </a:r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</a:rPr>
                      <m:t>𝒙</m:t>
                    </m:r>
                    <m:r>
                      <a:rPr lang="en-US" b="1" i="1">
                        <a:latin typeface="Cambria Math"/>
                      </a:rPr>
                      <m:t>=</m:t>
                    </m:r>
                    <m:r>
                      <a:rPr lang="en-US" b="1" i="1">
                        <a:latin typeface="Cambria Math"/>
                      </a:rPr>
                      <m:t>𝟖</m:t>
                    </m:r>
                    <m:rad>
                      <m:radPr>
                        <m:degHide m:val="on"/>
                        <m:ctrlPr>
                          <a:rPr lang="en-US" b="1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b="1" i="1">
                            <a:latin typeface="Cambria Math"/>
                          </a:rPr>
                          <m:t>𝟑</m:t>
                        </m:r>
                      </m:e>
                    </m:rad>
                    <m:r>
                      <a:rPr lang="en-US" b="1" i="1">
                        <a:latin typeface="Cambria Math"/>
                      </a:rPr>
                      <m:t>−</m:t>
                    </m:r>
                    <m:r>
                      <a:rPr lang="en-US" b="1" i="1">
                        <a:latin typeface="Cambria Math"/>
                      </a:rPr>
                      <m:t>𝟖</m:t>
                    </m:r>
                  </m:oMath>
                </a14:m>
                <a:endParaRPr lang="bn-BD" b="1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67" name="Rectangle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4031" y="5628051"/>
                <a:ext cx="4826559" cy="395429"/>
              </a:xfrm>
              <a:prstGeom prst="rect">
                <a:avLst/>
              </a:prstGeom>
              <a:blipFill rotWithShape="1">
                <a:blip r:embed="rId24"/>
                <a:stretch>
                  <a:fillRect l="-1010" b="-26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Rectangle 67"/>
              <p:cNvSpPr/>
              <p:nvPr/>
            </p:nvSpPr>
            <p:spPr>
              <a:xfrm>
                <a:off x="4244032" y="6040605"/>
                <a:ext cx="482655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বা, </a:t>
                </a:r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</a:rPr>
                      <m:t>𝒙</m:t>
                    </m:r>
                    <m:r>
                      <a:rPr lang="en-US" b="1" i="1">
                        <a:latin typeface="Cambria Math"/>
                      </a:rPr>
                      <m:t>=</m:t>
                    </m:r>
                    <m:r>
                      <a:rPr lang="en-US" b="1" i="1">
                        <a:latin typeface="Cambria Math"/>
                      </a:rPr>
                      <m:t>𝟖</m:t>
                    </m:r>
                    <m:r>
                      <a:rPr lang="en-US" b="1" i="1">
                        <a:latin typeface="Cambria Math"/>
                        <a:ea typeface="Cambria Math"/>
                      </a:rPr>
                      <m:t>×</m:t>
                    </m:r>
                    <m:r>
                      <a:rPr lang="en-US" b="1" i="1">
                        <a:latin typeface="Cambria Math"/>
                        <a:ea typeface="Cambria Math"/>
                      </a:rPr>
                      <m:t>𝟏</m:t>
                    </m:r>
                    <m:r>
                      <a:rPr lang="en-US" b="1" i="1">
                        <a:latin typeface="Cambria Math"/>
                        <a:ea typeface="Cambria Math"/>
                      </a:rPr>
                      <m:t>.</m:t>
                    </m:r>
                    <m:r>
                      <a:rPr lang="en-US" b="1" i="1">
                        <a:latin typeface="Cambria Math"/>
                        <a:ea typeface="Cambria Math"/>
                      </a:rPr>
                      <m:t>𝟕𝟑𝟐</m:t>
                    </m:r>
                    <m:r>
                      <a:rPr lang="en-US" b="1" i="1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b="1" i="1">
                        <a:latin typeface="Cambria Math"/>
                        <a:ea typeface="Cambria Math"/>
                      </a:rPr>
                      <m:t>𝟖</m:t>
                    </m:r>
                  </m:oMath>
                </a14:m>
                <a:endParaRPr lang="bn-BD" b="1" i="1" dirty="0"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68" name="Rectangle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4032" y="6040605"/>
                <a:ext cx="4826558" cy="369332"/>
              </a:xfrm>
              <a:prstGeom prst="rect">
                <a:avLst/>
              </a:prstGeom>
              <a:blipFill rotWithShape="1">
                <a:blip r:embed="rId25"/>
                <a:stretch>
                  <a:fillRect l="-1010" t="-8333" b="-2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Straight Connector 51"/>
          <p:cNvCxnSpPr/>
          <p:nvPr/>
        </p:nvCxnSpPr>
        <p:spPr>
          <a:xfrm>
            <a:off x="303150" y="170543"/>
            <a:ext cx="0" cy="66874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6191763" y="3513940"/>
                <a:ext cx="93109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400" b="1" i="1" smtClean="0">
                        <a:solidFill>
                          <a:srgbClr val="00B0F0"/>
                        </a:solidFill>
                        <a:latin typeface="Cambria Math"/>
                      </a:rPr>
                      <m:t>𝟖</m:t>
                    </m:r>
                  </m:oMath>
                </a14:m>
                <a:r>
                  <a:rPr lang="bn-BD" sz="1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মিটার</a:t>
                </a:r>
                <a:endParaRPr lang="en-US" sz="1400" b="1" dirty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1763" y="3513940"/>
                <a:ext cx="931093" cy="307777"/>
              </a:xfrm>
              <a:prstGeom prst="rect">
                <a:avLst/>
              </a:prstGeom>
              <a:blipFill rotWithShape="1">
                <a:blip r:embed="rId26"/>
                <a:stretch>
                  <a:fillRect t="-1961" b="-17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262023" y="3503079"/>
                <a:ext cx="3679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2023" y="3503079"/>
                <a:ext cx="367986" cy="369332"/>
              </a:xfrm>
              <a:prstGeom prst="rect">
                <a:avLst/>
              </a:prstGeom>
              <a:blipFill rotWithShape="1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1195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1" grpId="0"/>
      <p:bldP spid="42" grpId="0"/>
      <p:bldP spid="44" grpId="0"/>
      <p:bldP spid="46" grpId="0"/>
      <p:bldP spid="47" grpId="0"/>
      <p:bldP spid="48" grpId="0"/>
      <p:bldP spid="49" grpId="0"/>
      <p:bldP spid="50" grpId="0"/>
      <p:bldP spid="51" grpId="0"/>
      <p:bldP spid="57" grpId="0"/>
      <p:bldP spid="58" grpId="0"/>
      <p:bldP spid="59" grpId="0"/>
      <p:bldP spid="63" grpId="0"/>
      <p:bldP spid="64" grpId="0"/>
      <p:bldP spid="65" grpId="0"/>
      <p:bldP spid="66" grpId="0"/>
      <p:bldP spid="67" grpId="0"/>
      <p:bldP spid="68" grpId="0"/>
      <p:bldP spid="55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3150" y="27709"/>
            <a:ext cx="87837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একক কাজের সমাধানঃ </a:t>
            </a:r>
            <a:endParaRPr lang="en-US" sz="32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303150" y="537120"/>
            <a:ext cx="5700269" cy="1539369"/>
            <a:chOff x="303150" y="537120"/>
            <a:chExt cx="5700269" cy="153936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303150" y="537120"/>
                  <a:ext cx="5680364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2000" b="1" dirty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৬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বই-২১ 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⦂</a:t>
                  </a:r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</a:t>
                  </a:r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চিত্রে 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CD= </a:t>
                  </a:r>
                  <a14:m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92D050"/>
                          </a:solidFill>
                          <a:latin typeface="Cambria Math"/>
                        </a:rPr>
                        <m:t>𝟗𝟔</m:t>
                      </m:r>
                    </m:oMath>
                  </a14:m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 </a:t>
                  </a:r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মিটার।                  </a:t>
                  </a:r>
                  <a:endParaRPr lang="en-US" sz="2000" b="1" dirty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3150" y="537120"/>
                  <a:ext cx="5680364" cy="400110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l="-1180" t="-12121" b="-2727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" name="TextBox 7"/>
            <p:cNvSpPr txBox="1"/>
            <p:nvPr/>
          </p:nvSpPr>
          <p:spPr>
            <a:xfrm>
              <a:off x="303150" y="907343"/>
              <a:ext cx="56595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(ক)</a:t>
              </a:r>
              <a:r>
                <a:rPr lang="en-US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.</a:t>
              </a:r>
              <a:r>
                <a:rPr lang="bn-BD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000" b="1" dirty="0" smtClean="0">
                  <a:solidFill>
                    <a:srgbClr val="92D050"/>
                  </a:solidFill>
                  <a:latin typeface="NikoshBAN" pitchFamily="2" charset="0"/>
                  <a:ea typeface="Cambria Math"/>
                  <a:cs typeface="NikoshBAN" pitchFamily="2" charset="0"/>
                </a:rPr>
                <a:t>∠CAD </a:t>
              </a:r>
              <a:r>
                <a:rPr lang="bn-BD" sz="2000" b="1" dirty="0" smtClean="0">
                  <a:solidFill>
                    <a:srgbClr val="92D050"/>
                  </a:solidFill>
                  <a:latin typeface="NikoshBAN" pitchFamily="2" charset="0"/>
                  <a:ea typeface="Cambria Math"/>
                  <a:cs typeface="NikoshBAN" pitchFamily="2" charset="0"/>
                </a:rPr>
                <a:t>এর ডিগ্রি পরিমাপ নির্ণয় কর। </a:t>
              </a:r>
              <a:endParaRPr lang="en-US" sz="2000" b="1" dirty="0">
                <a:solidFill>
                  <a:srgbClr val="92D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03150" y="1280161"/>
              <a:ext cx="570026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(খ)</a:t>
              </a:r>
              <a:r>
                <a:rPr lang="en-US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.</a:t>
              </a:r>
              <a:r>
                <a:rPr lang="bn-BD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BC </a:t>
              </a:r>
              <a:r>
                <a:rPr lang="bn-BD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এর দৈর্ঘ্য নির্ণয় কর। </a:t>
              </a:r>
              <a:endParaRPr lang="en-US" sz="2000" b="1" dirty="0">
                <a:solidFill>
                  <a:srgbClr val="92D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03150" y="1676379"/>
              <a:ext cx="566651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(গ)</a:t>
              </a:r>
              <a:r>
                <a:rPr lang="en-US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.</a:t>
              </a:r>
              <a:r>
                <a:rPr lang="bn-BD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000" b="1" dirty="0" smtClean="0">
                  <a:solidFill>
                    <a:srgbClr val="92D050"/>
                  </a:solidFill>
                  <a:latin typeface="NikoshBAN" pitchFamily="2" charset="0"/>
                  <a:ea typeface="Cambria Math"/>
                  <a:cs typeface="NikoshBAN" pitchFamily="2" charset="0"/>
                </a:rPr>
                <a:t>△ACD </a:t>
              </a:r>
              <a:r>
                <a:rPr lang="bn-BD" sz="2000" b="1" dirty="0" smtClean="0">
                  <a:solidFill>
                    <a:srgbClr val="92D050"/>
                  </a:solidFill>
                  <a:latin typeface="NikoshBAN" pitchFamily="2" charset="0"/>
                  <a:ea typeface="Cambria Math"/>
                  <a:cs typeface="NikoshBAN" pitchFamily="2" charset="0"/>
                </a:rPr>
                <a:t>এর পরিসীমা নির্ণয় কর। </a:t>
              </a:r>
              <a:endParaRPr lang="en-US" sz="2000" b="1" dirty="0">
                <a:solidFill>
                  <a:srgbClr val="92D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cxnSp>
        <p:nvCxnSpPr>
          <p:cNvPr id="13" name="Straight Connector 12"/>
          <p:cNvCxnSpPr/>
          <p:nvPr/>
        </p:nvCxnSpPr>
        <p:spPr>
          <a:xfrm>
            <a:off x="5791200" y="590437"/>
            <a:ext cx="0" cy="167384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6163234" y="225478"/>
            <a:ext cx="2987051" cy="2258291"/>
            <a:chOff x="6046227" y="3366654"/>
            <a:chExt cx="2987051" cy="2258291"/>
          </a:xfrm>
        </p:grpSpPr>
        <p:grpSp>
          <p:nvGrpSpPr>
            <p:cNvPr id="24" name="Group 23"/>
            <p:cNvGrpSpPr/>
            <p:nvPr/>
          </p:nvGrpSpPr>
          <p:grpSpPr>
            <a:xfrm>
              <a:off x="6046227" y="3366654"/>
              <a:ext cx="2987051" cy="2258291"/>
              <a:chOff x="6144961" y="3521241"/>
              <a:chExt cx="2987051" cy="2258291"/>
            </a:xfrm>
          </p:grpSpPr>
          <p:sp>
            <p:nvSpPr>
              <p:cNvPr id="15" name="Right Triangle 14"/>
              <p:cNvSpPr/>
              <p:nvPr/>
            </p:nvSpPr>
            <p:spPr>
              <a:xfrm>
                <a:off x="6248400" y="3886200"/>
                <a:ext cx="2743200" cy="1524000"/>
              </a:xfrm>
              <a:prstGeom prst="rtTriangl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latin typeface="NikoshBAN" pitchFamily="2" charset="0"/>
                  <a:cs typeface="NikoshBAN" pitchFamily="2" charset="0"/>
                </a:endParaRPr>
              </a:p>
            </p:txBody>
          </p:sp>
          <p:cxnSp>
            <p:nvCxnSpPr>
              <p:cNvPr id="17" name="Straight Connector 16"/>
              <p:cNvCxnSpPr>
                <a:stCxn id="15" idx="0"/>
              </p:cNvCxnSpPr>
              <p:nvPr/>
            </p:nvCxnSpPr>
            <p:spPr>
              <a:xfrm>
                <a:off x="6248400" y="3886200"/>
                <a:ext cx="1143000" cy="152400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TextBox 18"/>
                  <p:cNvSpPr txBox="1"/>
                  <p:nvPr/>
                </p:nvSpPr>
                <p:spPr>
                  <a:xfrm>
                    <a:off x="6740314" y="5115382"/>
                    <a:ext cx="623824" cy="37555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𝟔𝟎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sup>
                          </m:sSup>
                        </m:oMath>
                      </m:oMathPara>
                    </a14:m>
                    <a:endParaRPr lang="en-US" b="1" dirty="0">
                      <a:latin typeface="NikoshBAN" pitchFamily="2" charset="0"/>
                      <a:cs typeface="NikoshBAN" pitchFamily="2" charset="0"/>
                    </a:endParaRPr>
                  </a:p>
                </p:txBody>
              </p:sp>
            </mc:Choice>
            <mc:Fallback xmlns="">
              <p:sp>
                <p:nvSpPr>
                  <p:cNvPr id="19" name="TextBox 1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740314" y="5115382"/>
                    <a:ext cx="623824" cy="375552"/>
                  </a:xfrm>
                  <a:prstGeom prst="rect">
                    <a:avLst/>
                  </a:prstGeom>
                  <a:blipFill rotWithShape="1"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0" name="TextBox 19"/>
              <p:cNvSpPr txBox="1"/>
              <p:nvPr/>
            </p:nvSpPr>
            <p:spPr>
              <a:xfrm>
                <a:off x="6144961" y="3521241"/>
                <a:ext cx="3529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A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6155428" y="5410200"/>
                <a:ext cx="3465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B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7202715" y="5375380"/>
                <a:ext cx="3577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C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8763000" y="5410200"/>
                <a:ext cx="3690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D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/>
                <p:cNvSpPr txBox="1"/>
                <p:nvPr/>
              </p:nvSpPr>
              <p:spPr>
                <a:xfrm>
                  <a:off x="8011414" y="4977910"/>
                  <a:ext cx="623824" cy="37555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𝟑𝟎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/>
                              </a:rPr>
                              <m:t>𝟎</m:t>
                            </m:r>
                          </m:sup>
                        </m:sSup>
                      </m:oMath>
                    </m:oMathPara>
                  </a14:m>
                  <a:endParaRPr lang="en-US" b="1" dirty="0"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25" name="TextBox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11414" y="4977910"/>
                  <a:ext cx="623824" cy="375552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7521266" y="5220793"/>
                  <a:ext cx="94288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𝟗𝟔</m:t>
                      </m:r>
                    </m:oMath>
                  </a14:m>
                  <a:r>
                    <a:rPr lang="bn-BD" b="1" dirty="0" smtClean="0">
                      <a:latin typeface="NikoshBAN" pitchFamily="2" charset="0"/>
                      <a:cs typeface="NikoshBAN" pitchFamily="2" charset="0"/>
                    </a:rPr>
                    <a:t>মিটার </a:t>
                  </a:r>
                  <a:endParaRPr lang="en-US" b="1" dirty="0"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21266" y="5220793"/>
                  <a:ext cx="942887" cy="369332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t="-6667" r="-4545" b="-28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" name="TextBox 2"/>
          <p:cNvSpPr txBox="1"/>
          <p:nvPr/>
        </p:nvSpPr>
        <p:spPr>
          <a:xfrm>
            <a:off x="303150" y="2113733"/>
            <a:ext cx="2585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বই-২১(ক)</a:t>
            </a:r>
            <a:r>
              <a:rPr lang="en-US" b="1" dirty="0" smtClean="0">
                <a:solidFill>
                  <a:srgbClr val="C00000"/>
                </a:solidFill>
                <a:latin typeface="NikoshBAN" pitchFamily="2" charset="0"/>
                <a:ea typeface="Cambria Math"/>
                <a:cs typeface="NikoshBAN" pitchFamily="2" charset="0"/>
              </a:rPr>
              <a:t>⦂</a:t>
            </a:r>
            <a:r>
              <a:rPr lang="bn-BD" b="1" dirty="0" smtClean="0">
                <a:solidFill>
                  <a:srgbClr val="C00000"/>
                </a:solidFill>
                <a:latin typeface="NikoshBAN" pitchFamily="2" charset="0"/>
                <a:ea typeface="Cambria Math"/>
                <a:cs typeface="NikoshBAN" pitchFamily="2" charset="0"/>
              </a:rPr>
              <a:t> সমাধান </a:t>
            </a:r>
            <a:r>
              <a:rPr lang="en-US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         </a:t>
            </a:r>
            <a:endParaRPr lang="en-US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03150" y="2479963"/>
                <a:ext cx="8783781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চিত্রানুসারে দেওয়া আছে,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∠</m:t>
                    </m:r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𝑨𝑫𝑪</m:t>
                    </m:r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sSup>
                      <m:sSupPr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এবং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∠</m:t>
                    </m:r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𝑨𝑪𝑩</m:t>
                    </m:r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sSup>
                      <m:sSupPr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.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150" y="2479963"/>
                <a:ext cx="8783781" cy="407099"/>
              </a:xfrm>
              <a:prstGeom prst="rect">
                <a:avLst/>
              </a:prstGeom>
              <a:blipFill rotWithShape="1">
                <a:blip r:embed="rId8"/>
                <a:stretch>
                  <a:fillRect l="-763" t="-4478" b="-2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03150" y="2830515"/>
                <a:ext cx="8720795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তাহলে, </a:t>
                </a:r>
                <a:r>
                  <a:rPr lang="en-US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∠ACD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𝟏𝟖𝟎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  <m:r>
                      <a:rPr lang="en-US" sz="2000" b="1" i="1" smtClean="0">
                        <a:latin typeface="Cambria Math"/>
                        <a:ea typeface="Cambria Math"/>
                      </a:rPr>
                      <m:t>−</m:t>
                    </m:r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𝟔𝟎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  <m:r>
                      <a:rPr lang="en-US" sz="2000" b="1" i="1" smtClean="0"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𝟏𝟐𝟎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.        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150" y="2830515"/>
                <a:ext cx="8720795" cy="407099"/>
              </a:xfrm>
              <a:prstGeom prst="rect">
                <a:avLst/>
              </a:prstGeom>
              <a:blipFill rotWithShape="1">
                <a:blip r:embed="rId9"/>
                <a:stretch>
                  <a:fillRect l="-769" t="-10448" b="-2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03150" y="3136632"/>
                <a:ext cx="8847135" cy="4397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∴</a:t>
                </a:r>
                <a:r>
                  <a:rPr lang="en-US" sz="2000" b="1" dirty="0" smtClean="0">
                    <a:latin typeface="Cambria Math"/>
                    <a:ea typeface="Cambria Math"/>
                    <a:cs typeface="NikoshBAN" pitchFamily="2" charset="0"/>
                  </a:rPr>
                  <a:t>∠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ea typeface="Cambria Math"/>
                      </a:rPr>
                      <m:t>𝑪𝑨𝑫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𝟏𝟖𝟎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  <m:r>
                      <a:rPr lang="en-US" sz="2000" b="1" i="1" smtClean="0">
                        <a:latin typeface="Cambria Math"/>
                        <a:ea typeface="Cambria Math"/>
                      </a:rPr>
                      <m:t>−</m:t>
                    </m:r>
                    <m:d>
                      <m:dPr>
                        <m:ctrlPr>
                          <a:rPr lang="en-US" sz="2000" b="1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b="1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latin typeface="Cambria Math"/>
                                <a:ea typeface="Cambria Math"/>
                              </a:rPr>
                              <m:t>𝟏𝟐𝟎</m:t>
                            </m:r>
                          </m:e>
                          <m:sup>
                            <m:r>
                              <a:rPr lang="en-US" sz="2000" b="1" i="1" smtClean="0">
                                <a:latin typeface="Cambria Math"/>
                                <a:ea typeface="Cambria Math"/>
                              </a:rPr>
                              <m:t>𝟎</m:t>
                            </m:r>
                          </m:sup>
                        </m:sSup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sz="2000" b="1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latin typeface="Cambria Math"/>
                                <a:ea typeface="Cambria Math"/>
                              </a:rPr>
                              <m:t>𝟑𝟎</m:t>
                            </m:r>
                          </m:e>
                          <m:sup>
                            <m:r>
                              <a:rPr lang="en-US" sz="2000" b="1" i="1" smtClean="0">
                                <a:latin typeface="Cambria Math"/>
                                <a:ea typeface="Cambria Math"/>
                              </a:rPr>
                              <m:t>𝟎</m:t>
                            </m:r>
                          </m:sup>
                        </m:sSup>
                      </m:e>
                    </m:d>
                    <m:r>
                      <a:rPr lang="en-US" sz="2000" b="1" i="1" smtClean="0"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𝟏𝟖𝟎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  <m:r>
                      <a:rPr lang="en-US" sz="2000" b="1" i="1" smtClean="0">
                        <a:latin typeface="Cambria Math"/>
                        <a:ea typeface="Cambria Math"/>
                      </a:rPr>
                      <m:t>−</m:t>
                    </m:r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𝟏𝟓𝟎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  <m:r>
                      <a:rPr lang="en-US" sz="2000" b="1" i="1" smtClean="0"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</a:rPr>
                          <m:t>𝟑𝟎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Ans.       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150" y="3136632"/>
                <a:ext cx="8847135" cy="439736"/>
              </a:xfrm>
              <a:prstGeom prst="rect">
                <a:avLst/>
              </a:prstGeom>
              <a:blipFill rotWithShape="1">
                <a:blip r:embed="rId10"/>
                <a:stretch>
                  <a:fillRect l="-758" t="-4167" b="-236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303150" y="3576368"/>
            <a:ext cx="2561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বই-২১(খ)</a:t>
            </a:r>
            <a:r>
              <a:rPr lang="en-US" b="1" dirty="0" smtClean="0">
                <a:solidFill>
                  <a:srgbClr val="C00000"/>
                </a:solidFill>
                <a:latin typeface="NikoshBAN" pitchFamily="2" charset="0"/>
                <a:ea typeface="Cambria Math"/>
                <a:cs typeface="NikoshBAN" pitchFamily="2" charset="0"/>
              </a:rPr>
              <a:t>⦂</a:t>
            </a:r>
            <a:r>
              <a:rPr lang="bn-BD" b="1" dirty="0" smtClean="0">
                <a:solidFill>
                  <a:srgbClr val="C00000"/>
                </a:solidFill>
                <a:latin typeface="NikoshBAN" pitchFamily="2" charset="0"/>
                <a:ea typeface="Cambria Math"/>
                <a:cs typeface="NikoshBAN" pitchFamily="2" charset="0"/>
              </a:rPr>
              <a:t> সমাধান </a:t>
            </a:r>
            <a:r>
              <a:rPr lang="en-US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         </a:t>
            </a:r>
            <a:endParaRPr lang="en-US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03150" y="3940252"/>
                <a:ext cx="5259450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দেওয়া আছে,  </a:t>
                </a:r>
                <a:r>
                  <a:rPr lang="en-US" b="1" dirty="0" smtClean="0">
                    <a:latin typeface="Cambria Math"/>
                    <a:ea typeface="Cambria Math"/>
                    <a:cs typeface="NikoshBAN" pitchFamily="2" charset="0"/>
                  </a:rPr>
                  <a:t>△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𝑨𝑪𝑫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এর </a:t>
                </a:r>
                <a:r>
                  <a:rPr lang="bn-BD" b="1" dirty="0" smtClean="0">
                    <a:latin typeface="Cambria Math"/>
                    <a:ea typeface="Cambria Math"/>
                    <a:cs typeface="NikoshBAN" pitchFamily="2" charset="0"/>
                  </a:rPr>
                  <a:t>∠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ADC=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150" y="3940252"/>
                <a:ext cx="5259450" cy="375552"/>
              </a:xfrm>
              <a:prstGeom prst="rect">
                <a:avLst/>
              </a:prstGeom>
              <a:blipFill rotWithShape="1">
                <a:blip r:embed="rId11"/>
                <a:stretch>
                  <a:fillRect l="-1043" t="-11290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03150" y="4315804"/>
                <a:ext cx="5259450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(ক) থেকে পাই,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∠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𝑪𝑨𝑫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150" y="4315804"/>
                <a:ext cx="5259450" cy="375552"/>
              </a:xfrm>
              <a:prstGeom prst="rect">
                <a:avLst/>
              </a:prstGeom>
              <a:blipFill rotWithShape="1">
                <a:blip r:embed="rId12"/>
                <a:stretch>
                  <a:fillRect l="-1043" t="-4839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03151" y="4691356"/>
                <a:ext cx="5280232" cy="344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এখন, </a:t>
                </a:r>
                <a14:m>
                  <m:oMath xmlns:m="http://schemas.openxmlformats.org/officeDocument/2006/math">
                    <m:r>
                      <a:rPr lang="en-US" sz="1200" b="1" i="1" smtClean="0">
                        <a:latin typeface="Cambria Math"/>
                        <a:ea typeface="Cambria Math"/>
                      </a:rPr>
                      <m:t>△</m:t>
                    </m:r>
                    <m:r>
                      <a:rPr lang="en-US" sz="1200" b="1" i="1" smtClean="0">
                        <a:latin typeface="Cambria Math"/>
                      </a:rPr>
                      <m:t>𝑨𝑪𝑫</m:t>
                    </m:r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এর </a:t>
                </a:r>
                <a:r>
                  <a:rPr lang="bn-BD" sz="16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∠</a:t>
                </a:r>
                <a:r>
                  <a:rPr lang="en-US" sz="1200" b="1" dirty="0" smtClean="0">
                    <a:latin typeface="NikoshBAN" pitchFamily="2" charset="0"/>
                    <a:cs typeface="NikoshBAN" pitchFamily="2" charset="0"/>
                  </a:rPr>
                  <a:t>CDA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=</a:t>
                </a:r>
                <a:r>
                  <a:rPr lang="en-US" sz="16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∠</a:t>
                </a:r>
                <a:r>
                  <a:rPr lang="en-US" sz="1200" b="1" dirty="0" smtClean="0">
                    <a:latin typeface="NikoshBAN" pitchFamily="2" charset="0"/>
                    <a:cs typeface="NikoshBAN" pitchFamily="2" charset="0"/>
                  </a:rPr>
                  <a:t>CAD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[</a:t>
                </a:r>
                <a:r>
                  <a:rPr lang="en-US" sz="16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∵ </a:t>
                </a:r>
                <a:r>
                  <a:rPr lang="bn-BD" sz="16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উভয়ই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1600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  <a:ea typeface="Cambria Math"/>
                          </a:rPr>
                          <m:t>𝟑𝟎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]            </a:t>
                </a:r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151" y="4691356"/>
                <a:ext cx="5280232" cy="344133"/>
              </a:xfrm>
              <a:prstGeom prst="rect">
                <a:avLst/>
              </a:prstGeom>
              <a:blipFill rotWithShape="1">
                <a:blip r:embed="rId13"/>
                <a:stretch>
                  <a:fillRect l="-693" t="-8929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303152" y="5066908"/>
            <a:ext cx="5252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NikoshBAN" pitchFamily="2" charset="0"/>
                <a:ea typeface="Cambria Math"/>
                <a:cs typeface="NikoshBAN" pitchFamily="2" charset="0"/>
              </a:rPr>
              <a:t>∴ CA=CD  [ ∵ ∠CDA=∠CAD ] 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                  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03152" y="5437908"/>
                <a:ext cx="525252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Cambria Math"/>
                    <a:ea typeface="Cambria Math"/>
                    <a:cs typeface="NikoshBAN" pitchFamily="2" charset="0"/>
                  </a:rPr>
                  <a:t>∴</a:t>
                </a:r>
                <a:r>
                  <a:rPr lang="bn-BD" b="1" dirty="0" smtClean="0">
                    <a:latin typeface="Cambria Math"/>
                    <a:ea typeface="Cambria Math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CA=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F0"/>
                        </a:solidFill>
                        <a:latin typeface="Cambria Math"/>
                      </a:rPr>
                      <m:t>𝟗𝟔</m:t>
                    </m:r>
                  </m:oMath>
                </a14:m>
                <a:r>
                  <a:rPr lang="en-US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মিটার।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[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∵</a:t>
                </a:r>
                <a:r>
                  <a:rPr lang="bn-BD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CD=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𝟗𝟔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মিটার ]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152" y="5437908"/>
                <a:ext cx="5252521" cy="369332"/>
              </a:xfrm>
              <a:prstGeom prst="rect">
                <a:avLst/>
              </a:prstGeom>
              <a:blipFill rotWithShape="1">
                <a:blip r:embed="rId14"/>
                <a:stretch>
                  <a:fillRect l="-1045" t="-13115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303150" y="6089073"/>
            <a:ext cx="5259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 smtClean="0">
                <a:latin typeface="NikoshBAN" pitchFamily="2" charset="0"/>
                <a:cs typeface="NikoshBAN" pitchFamily="2" charset="0"/>
              </a:rPr>
              <a:t>এখন, সমকোণী </a:t>
            </a:r>
            <a:r>
              <a:rPr lang="en-US" b="1" dirty="0" smtClean="0">
                <a:latin typeface="NikoshBAN" pitchFamily="2" charset="0"/>
                <a:ea typeface="Cambria Math"/>
                <a:cs typeface="NikoshBAN" pitchFamily="2" charset="0"/>
              </a:rPr>
              <a:t>△ABC </a:t>
            </a:r>
            <a:r>
              <a:rPr lang="bn-BD" b="1" dirty="0" smtClean="0">
                <a:latin typeface="NikoshBAN" pitchFamily="2" charset="0"/>
                <a:ea typeface="Cambria Math"/>
                <a:cs typeface="NikoshBAN" pitchFamily="2" charset="0"/>
              </a:rPr>
              <a:t>থেকে পাই, </a:t>
            </a:r>
            <a:r>
              <a:rPr lang="bn-BD" b="1" dirty="0" smtClean="0">
                <a:latin typeface="NikoshBAN" pitchFamily="2" charset="0"/>
                <a:cs typeface="NikoshBAN" pitchFamily="2" charset="0"/>
              </a:rPr>
              <a:t>               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583386" y="5360946"/>
                <a:ext cx="35606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𝟒𝟖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মিটার।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3386" y="5360946"/>
                <a:ext cx="3560614" cy="369332"/>
              </a:xfrm>
              <a:prstGeom prst="rect">
                <a:avLst/>
              </a:prstGeom>
              <a:blipFill rotWithShape="1">
                <a:blip r:embed="rId15"/>
                <a:stretch>
                  <a:fillRect l="-1541" t="-6557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03150" y="5793386"/>
                <a:ext cx="525252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মনে করি,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BC=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𝒙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মিটার।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150" y="5793386"/>
                <a:ext cx="5252523" cy="369332"/>
              </a:xfrm>
              <a:prstGeom prst="rect">
                <a:avLst/>
              </a:prstGeom>
              <a:blipFill rotWithShape="1">
                <a:blip r:embed="rId16"/>
                <a:stretch>
                  <a:fillRect l="-1045" t="-6557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5583384" y="3777726"/>
                <a:ext cx="3560616" cy="4924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/>
                          </a:rPr>
                          <m:t>𝒄𝒐𝒔</m:t>
                        </m:r>
                        <m:r>
                          <a:rPr lang="en-US" b="1" i="1"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b="1" i="1"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en-US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/>
                          </a:rPr>
                          <m:t>𝑩𝑪</m:t>
                        </m:r>
                      </m:num>
                      <m:den>
                        <m:r>
                          <a:rPr lang="en-US" b="1" i="1">
                            <a:latin typeface="Cambria Math"/>
                          </a:rPr>
                          <m:t>𝑨𝑪</m:t>
                        </m:r>
                      </m:den>
                    </m:f>
                  </m:oMath>
                </a14:m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3384" y="3777726"/>
                <a:ext cx="3560616" cy="492443"/>
              </a:xfrm>
              <a:prstGeom prst="rect">
                <a:avLst/>
              </a:prstGeom>
              <a:blipFill rotWithShape="1">
                <a:blip r:embed="rId17"/>
                <a:stretch>
                  <a:fillRect l="-1541" b="-1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5583385" y="4315804"/>
                <a:ext cx="3594608" cy="4924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বা, </a:t>
                </a:r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den>
                    </m:f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en-US" b="1" i="1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𝒙</m:t>
                        </m:r>
                      </m:num>
                      <m:den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𝟗𝟔</m:t>
                        </m:r>
                      </m:den>
                    </m:f>
                  </m:oMath>
                </a14:m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3385" y="4315804"/>
                <a:ext cx="3594608" cy="492443"/>
              </a:xfrm>
              <a:prstGeom prst="rect">
                <a:avLst/>
              </a:prstGeom>
              <a:blipFill rotWithShape="1">
                <a:blip r:embed="rId18"/>
                <a:stretch>
                  <a:fillRect l="-1525" b="-98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5583385" y="4832941"/>
                <a:ext cx="3503547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 </a:t>
                </a:r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𝒙</m:t>
                    </m:r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𝟗𝟔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3385" y="4832941"/>
                <a:ext cx="3503547" cy="369332"/>
              </a:xfrm>
              <a:prstGeom prst="rect">
                <a:avLst/>
              </a:prstGeom>
              <a:blipFill rotWithShape="1">
                <a:blip r:embed="rId19"/>
                <a:stretch>
                  <a:fillRect l="-1565" t="-6667" b="-2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Straight Connector 35"/>
          <p:cNvCxnSpPr/>
          <p:nvPr/>
        </p:nvCxnSpPr>
        <p:spPr>
          <a:xfrm>
            <a:off x="5562600" y="3936105"/>
            <a:ext cx="0" cy="2612948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303150" y="170543"/>
            <a:ext cx="0" cy="66874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5597237" y="5797943"/>
                <a:ext cx="3553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∴BC=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𝟒𝟖</m:t>
                    </m:r>
                  </m:oMath>
                </a14:m>
                <a:r>
                  <a:rPr lang="bn-BD" b="1" dirty="0" smtClean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 মিটার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।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Ans.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7237" y="5797943"/>
                <a:ext cx="3553048" cy="369332"/>
              </a:xfrm>
              <a:prstGeom prst="rect">
                <a:avLst/>
              </a:prstGeom>
              <a:blipFill rotWithShape="1">
                <a:blip r:embed="rId20"/>
                <a:stretch>
                  <a:fillRect l="-1372" t="-13115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414487" y="2110394"/>
                <a:ext cx="1143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400" b="1" i="1" smtClean="0">
                        <a:solidFill>
                          <a:srgbClr val="FF0000"/>
                        </a:solidFill>
                        <a:latin typeface="Cambria Math"/>
                      </a:rPr>
                      <m:t>𝟒𝟖</m:t>
                    </m:r>
                  </m:oMath>
                </a14:m>
                <a:r>
                  <a:rPr lang="bn-BD" sz="1400" b="1" dirty="0" smtClean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 মিটার      </a:t>
                </a:r>
                <a:endParaRPr lang="en-US" sz="1400" b="1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4487" y="2110394"/>
                <a:ext cx="1143000" cy="307777"/>
              </a:xfrm>
              <a:prstGeom prst="rect">
                <a:avLst/>
              </a:prstGeom>
              <a:blipFill rotWithShape="1">
                <a:blip r:embed="rId21"/>
                <a:stretch>
                  <a:fillRect t="-1961" b="-17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 rot="3235844">
                <a:off x="6427285" y="1365406"/>
                <a:ext cx="817853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400" b="1" i="1" smtClean="0">
                        <a:solidFill>
                          <a:srgbClr val="00B0F0"/>
                        </a:solidFill>
                        <a:latin typeface="Cambria Math"/>
                        <a:ea typeface="Cambria Math"/>
                      </a:rPr>
                      <m:t>𝟗𝟔</m:t>
                    </m:r>
                  </m:oMath>
                </a14:m>
                <a:r>
                  <a:rPr lang="en-US" sz="1400" b="1" dirty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1400" b="1" dirty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মিটার </a:t>
                </a:r>
                <a:endParaRPr lang="en-US" sz="1400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3235844">
                <a:off x="6427285" y="1365406"/>
                <a:ext cx="817853" cy="307777"/>
              </a:xfrm>
              <a:prstGeom prst="rect">
                <a:avLst/>
              </a:prstGeom>
              <a:blipFill rotWithShape="1">
                <a:blip r:embed="rId22"/>
                <a:stretch>
                  <a:fillRect r="-1653" b="-50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 rot="2105073">
                <a:off x="6522318" y="880081"/>
                <a:ext cx="623824" cy="375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rgbClr val="FFC000"/>
                              </a:solidFill>
                              <a:latin typeface="Cambria Math"/>
                            </a:rPr>
                            <m:t>𝟑𝟎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FFC00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en-US" b="1" dirty="0">
                  <a:solidFill>
                    <a:srgbClr val="FFC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105073">
                <a:off x="6522318" y="880081"/>
                <a:ext cx="623824" cy="375552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Box 38"/>
          <p:cNvSpPr txBox="1"/>
          <p:nvPr/>
        </p:nvSpPr>
        <p:spPr>
          <a:xfrm>
            <a:off x="268298" y="6458405"/>
            <a:ext cx="8720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গ- নিজেরা কর। </a:t>
            </a:r>
            <a:endParaRPr lang="en-US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210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28" grpId="0"/>
      <p:bldP spid="9" grpId="0"/>
      <p:bldP spid="12" grpId="0"/>
      <p:bldP spid="14" grpId="0"/>
      <p:bldP spid="16" grpId="0"/>
      <p:bldP spid="18" grpId="0"/>
      <p:bldP spid="29" grpId="0"/>
      <p:bldP spid="30" grpId="0"/>
      <p:bldP spid="31" grpId="0"/>
      <p:bldP spid="32" grpId="0"/>
      <p:bldP spid="33" grpId="0"/>
      <p:bldP spid="34" grpId="0"/>
      <p:bldP spid="43" grpId="0"/>
      <p:bldP spid="37" grpId="0"/>
      <p:bldP spid="38" grpId="0"/>
      <p:bldP spid="41" grpId="0"/>
      <p:bldP spid="3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3150" y="256730"/>
            <a:ext cx="8840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মূল্যায়নঃ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3150" y="990600"/>
            <a:ext cx="8840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১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 উন্নতি কোণ কাকে বলে?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3150" y="1606759"/>
            <a:ext cx="8840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২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 অবনতি কোণ কাকে বলে?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3150" y="2209800"/>
            <a:ext cx="8840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৩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 ভূ-রেখা বলতে কি বোঝ?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3150" y="2835441"/>
            <a:ext cx="8840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৪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 উলম্ব রেখা বলতে কি বোঝ?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3150" y="3505200"/>
            <a:ext cx="8840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৫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 উলম্বতল কাকে বলে?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3150" y="4114800"/>
            <a:ext cx="8840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৬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 কোণ পরিমাপের যন্ত্রের না কি?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303150" y="170543"/>
            <a:ext cx="0" cy="66874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4861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3150" y="457200"/>
            <a:ext cx="8840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বাড়ীর কাজঃ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3150" y="980420"/>
            <a:ext cx="8840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নিচের অংকটি বাড়ী থেকে করে আনবে।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3150" y="1766454"/>
            <a:ext cx="86884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১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দুইটি মাইল পোস্টের মধ্যবর্তী কোনো স্থানের উপরে একটি বেলুন উড়ছে। বেলুনের স্থানে ঐ মাইল পোস্ট দুইটির অবনতি কোণ যথাক্রমে   ও  হলে, বেলুনটির উচ্চতা মিটারে নির্ণয় কর।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303150" y="170543"/>
            <a:ext cx="0" cy="66874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8969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27018" y="2057400"/>
            <a:ext cx="662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তোমাদের সকলকে ধন্যবাদ </a:t>
            </a:r>
            <a:endParaRPr lang="en-US" sz="40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1717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6" descr="Image result for বিদ্যুৎ খুঁটি"/>
          <p:cNvSpPr>
            <a:spLocks noChangeAspect="1" noChangeArrowheads="1"/>
          </p:cNvSpPr>
          <p:nvPr/>
        </p:nvSpPr>
        <p:spPr bwMode="auto">
          <a:xfrm>
            <a:off x="155575" y="-762000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8" descr="Image result for বিদ্যুৎ খুঁটি"/>
          <p:cNvSpPr>
            <a:spLocks noChangeAspect="1" noChangeArrowheads="1"/>
          </p:cNvSpPr>
          <p:nvPr/>
        </p:nvSpPr>
        <p:spPr bwMode="auto">
          <a:xfrm>
            <a:off x="307975" y="-609600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457200" y="990599"/>
            <a:ext cx="8153400" cy="2819401"/>
            <a:chOff x="148318" y="63500"/>
            <a:chExt cx="5248275" cy="5467501"/>
          </a:xfrm>
        </p:grpSpPr>
        <p:pic>
          <p:nvPicPr>
            <p:cNvPr id="1035" name="Picture 11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38" r="620"/>
            <a:stretch/>
          </p:blipFill>
          <p:spPr bwMode="auto">
            <a:xfrm>
              <a:off x="148318" y="63500"/>
              <a:ext cx="5248275" cy="51300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1800346" y="96816"/>
              <a:ext cx="625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A</a:t>
              </a:r>
              <a:endParaRPr lang="en-US" sz="28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894114" y="5007781"/>
              <a:ext cx="43794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B</a:t>
              </a:r>
              <a:endParaRPr lang="en-US" sz="28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041830" y="5007781"/>
              <a:ext cx="45397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C</a:t>
              </a:r>
              <a:endParaRPr lang="en-US" sz="28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03150" y="153099"/>
            <a:ext cx="7973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চিত্র দেখে নিচের প্রশ্নগুলোর উত্তর দাও </a:t>
            </a:r>
            <a:endParaRPr lang="en-US" sz="28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2508" y="3935829"/>
            <a:ext cx="88114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প্রশ্নঃ বলতো চিত্রের এগুলো কিসের ছবি?             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2508" y="4305161"/>
            <a:ext cx="88114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উত্তরঃ বিদ্যুতের খুটি। 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7975" y="4800046"/>
            <a:ext cx="8836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প্রশ্নঃ বলতো 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A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থেকে 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B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পর্যন্ত খুটির দৈর্ঘ্যকে কি বলা হয়?             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7975" y="5228491"/>
            <a:ext cx="8836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উত্তরঃ খুটির উচ্চতা।           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7974" y="5643542"/>
            <a:ext cx="88360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প্রশ্নঃ বলতো 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B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থেকে অপরখুটি 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C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পর্যন্ত দৈর্ঘ্যকে কি বলা হয়?             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2508" y="6109855"/>
            <a:ext cx="88114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উত্তরঃ খুটিদ্বয়ের দূরত্ব।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303150" y="170543"/>
            <a:ext cx="0" cy="66874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4140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3" grpId="0"/>
      <p:bldP spid="19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3150" y="381000"/>
            <a:ext cx="8840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পাঠ ঘোষনাঃ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               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3150" y="1066800"/>
            <a:ext cx="54779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আমাদের আজকের পাঠ......               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2509" y="1884034"/>
            <a:ext cx="8811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দূরত্ব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( Distance)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ও উচ্চতা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(Elevation)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303150" y="170543"/>
            <a:ext cx="0" cy="66874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4506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3150" y="304800"/>
            <a:ext cx="8779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শিখন ফলঃ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3150" y="835830"/>
            <a:ext cx="8398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এই পাঠ শেষে আমরা...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0945" y="1657806"/>
            <a:ext cx="86244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১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ভূ-রেখা, উর্ধ্বরেখা, উলম্বতল, উন্নতি কোণ ও অবনতি কোণ ব্যাখ্যা করতে পারব।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3150" y="2895600"/>
            <a:ext cx="86122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২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ত্রিকোণমিতির সাহায্যে দূরত্ব ও উচ্চতা বিষয়ক গাণিতিক সমস্যা সমাধান করতে পারব।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3151" y="4114800"/>
            <a:ext cx="86122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>
                <a:latin typeface="NikoshBAN" pitchFamily="2" charset="0"/>
                <a:cs typeface="NikoshBAN" pitchFamily="2" charset="0"/>
              </a:rPr>
              <a:t>৩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ত্রিকোণমিতির সাহায্যে হাতে-কলমে দূরত্ব ও উচ্চতা বিষয়ক বিভিন্ন পরিমাপ করতে পারব।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303150" y="170543"/>
            <a:ext cx="0" cy="66874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9516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98117"/>
            <a:ext cx="88279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পাঠ উপস্থাপনঃ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591234"/>
            <a:ext cx="8839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অতি প্রাচীন কাল থেকেই দূরবর্তী কোনো বস্তুর দূরত্ব ও উচ্চতা নির্ণয় করতে ত্রিকোণমিতিক অনুপাতের প্রয়োগ করা হয়।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1" y="1484078"/>
            <a:ext cx="8897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বর্তমান যুগেও এর গুরুত্ব অপরিসীম।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1" y="1981200"/>
            <a:ext cx="8893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যেসব পাহাড় ও পর্বতের উচ্চতা বা নদ-নদীর প্রস্থ সহজে মাপা যায় না, সেসব ক্ষেত্রে উচ্চতা বা প্রস্থ ত্রিকোণমিতির সাহায্যে নির্ণয় করা যায়।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1" y="2885214"/>
            <a:ext cx="89114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এজন্য কোণের পরিমাপ গুলো জেনে রাখা খুবই প্রয়োজন।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1" y="3346879"/>
            <a:ext cx="8724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সেক্সট্যান্ট নামক যন্ত্র ব্যবহার করে কোণ মাপা হয়।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75" y="3808544"/>
            <a:ext cx="2804890" cy="274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429000" y="4069694"/>
            <a:ext cx="53478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চিত্রের এটি সেক্সট্যান্ট যন্ত্র। এর সাহায্যে কোন বস্তুর উন্নতি ও অবনতি কোণ মাপা হয়। </a:t>
            </a:r>
            <a:endParaRPr lang="en-US" sz="20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303150" y="170543"/>
            <a:ext cx="0" cy="66874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2413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Flower png\f Bonnycastle Trigonometry vignet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8534400" cy="5715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4800" y="6134220"/>
            <a:ext cx="861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লোকগুলো সেক্সট্যান্ট যন্ত্রের সাহায্যে সূর্য, পাহাড় ও মিনারের উন্নতি কোণ মাপছে। </a:t>
            </a:r>
            <a:r>
              <a:rPr lang="en-US" sz="2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      </a:t>
            </a:r>
            <a:endParaRPr lang="en-US" sz="20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834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339270" y="202740"/>
            <a:ext cx="88047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ভূ-রেখাঃ ভূ-রেখা হচ্ছে ভূমি তলে অবস্থিত যে কোন সরল রেখা। একে শয়নরেখাও বলা হয়।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9271" y="4620860"/>
            <a:ext cx="8115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চিত্রে 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ABCD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একটি ভূমিতল।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39270" y="5099391"/>
            <a:ext cx="87631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NikoshBAN" pitchFamily="2" charset="0"/>
                <a:cs typeface="NikoshBAN" pitchFamily="2" charset="0"/>
              </a:rPr>
              <a:t>MN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বাঁশ গুলোর প্রত্যেকটি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হলো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,</a:t>
            </a:r>
            <a:r>
              <a:rPr lang="bn-BD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ABCD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 ভূমিতলের উপর অবস্থিত এবং এই ভূমিতলের সমান্তরাল একেকটি সরল রেখা। তাই 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MN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রেখাগুলো বা বাঁশ গুলো হলো একেকটি ভূ-রেখা বা শয়ন রেখা।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800261" y="1082013"/>
            <a:ext cx="5409248" cy="3378487"/>
            <a:chOff x="-70487" y="1539428"/>
            <a:chExt cx="5673764" cy="3378487"/>
          </a:xfrm>
        </p:grpSpPr>
        <p:pic>
          <p:nvPicPr>
            <p:cNvPr id="2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3374"/>
            <a:stretch/>
          </p:blipFill>
          <p:spPr bwMode="auto">
            <a:xfrm>
              <a:off x="361043" y="1539428"/>
              <a:ext cx="4727940" cy="33720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13629" y="2678361"/>
              <a:ext cx="42909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A</a:t>
              </a:r>
              <a:endParaRPr lang="en-US" sz="24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-70487" y="4440862"/>
              <a:ext cx="431529" cy="4770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B</a:t>
              </a:r>
              <a:endParaRPr lang="en-US" sz="24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118047" y="4346419"/>
              <a:ext cx="47616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C</a:t>
              </a:r>
              <a:endParaRPr lang="en-US" sz="28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108611" y="2600274"/>
              <a:ext cx="49466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D</a:t>
              </a:r>
              <a:endParaRPr lang="en-US" sz="28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394637" y="3852641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M</a:t>
            </a:r>
            <a:endParaRPr lang="en-US" b="1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14914" y="3482439"/>
            <a:ext cx="4042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N</a:t>
            </a:r>
            <a:endParaRPr lang="en-US" sz="2000" b="1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303150" y="170543"/>
            <a:ext cx="0" cy="66874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5409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 result for বিদ্যুৎ খুঁটি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98" r="32138"/>
          <a:stretch/>
        </p:blipFill>
        <p:spPr bwMode="auto">
          <a:xfrm>
            <a:off x="457200" y="482583"/>
            <a:ext cx="2177115" cy="2108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3149" y="16923"/>
            <a:ext cx="25162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উর্ধ্বরেখাঃ </a:t>
            </a:r>
            <a:endParaRPr lang="en-US" sz="28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19400" y="440559"/>
            <a:ext cx="61286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উর্ধ্বরেখা হচ্ছে ভূমি তলের উপর লম্ব যে কোনো সরল রেখা। একে উলম্ব রেখাও বলা হয়। যেমন,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40182" y="1440043"/>
            <a:ext cx="63038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চিত্রে 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AB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বিদ্যুতের খুটি মাটিতে লম্ব ভাবে দাঁড়িয়ে আছে। তাই 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AB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খুটি হলো উলম্ব রেখা।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4123" y="440559"/>
            <a:ext cx="4090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A</a:t>
            </a:r>
            <a:endParaRPr lang="en-US" sz="24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02484" y="1905000"/>
            <a:ext cx="4010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B</a:t>
            </a:r>
            <a:endParaRPr lang="en-US" sz="24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303150" y="170543"/>
            <a:ext cx="0" cy="66874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78426" y="2743200"/>
            <a:ext cx="22558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উলম্ব তলঃ </a:t>
            </a:r>
            <a:endParaRPr lang="en-US" sz="32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40182" y="3124200"/>
            <a:ext cx="62975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ভূমি তলের উপর লম্বভাবে অবস্থিত পরস্পরচ্ছেদী ভূ-রেখা ও উর্ধ্বরেখা একটি তল নির্দিষ্ট করে। এই তলকে উলম্ব তল বলে। 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71801" y="4338146"/>
            <a:ext cx="61514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চিত্রে ভূমি তলের কোনো স্থান 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C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থেকে </a:t>
            </a:r>
            <a:r>
              <a:rPr lang="en-US" sz="1600" b="1" dirty="0" smtClean="0">
                <a:latin typeface="NikoshBAN" pitchFamily="2" charset="0"/>
                <a:cs typeface="NikoshBAN" pitchFamily="2" charset="0"/>
              </a:rPr>
              <a:t>CB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দূরত্বে </a:t>
            </a:r>
            <a:r>
              <a:rPr lang="en-US" sz="1400" b="1" dirty="0" smtClean="0">
                <a:latin typeface="NikoshBAN" pitchFamily="2" charset="0"/>
                <a:cs typeface="NikoshBAN" pitchFamily="2" charset="0"/>
              </a:rPr>
              <a:t>AB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উচ্চতা বিশিষ্ট একটি গাছ লম্ব অবস্থায় দন্ডায়মান।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71802" y="5386267"/>
            <a:ext cx="59762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এখানে </a:t>
            </a:r>
            <a:r>
              <a:rPr lang="en-US" sz="1600" b="1" dirty="0" smtClean="0">
                <a:latin typeface="NikoshBAN" pitchFamily="2" charset="0"/>
                <a:cs typeface="NikoshBAN" pitchFamily="2" charset="0"/>
              </a:rPr>
              <a:t>CB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হচ্ছে ভূ-রেখা, </a:t>
            </a:r>
            <a:r>
              <a:rPr lang="en-US" sz="1600" b="1" dirty="0" smtClean="0">
                <a:latin typeface="NikoshBAN" pitchFamily="2" charset="0"/>
                <a:cs typeface="NikoshBAN" pitchFamily="2" charset="0"/>
              </a:rPr>
              <a:t>BA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হচ্ছে উর্ধ্বরেখা এবং </a:t>
            </a:r>
            <a:r>
              <a:rPr lang="en-US" sz="1600" b="1" dirty="0" smtClean="0">
                <a:latin typeface="NikoshBAN" pitchFamily="2" charset="0"/>
                <a:cs typeface="NikoshBAN" pitchFamily="2" charset="0"/>
              </a:rPr>
              <a:t>ABC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তলটি ভূমির উপর লম্ব যা উলম্বতল।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486229" y="3651892"/>
            <a:ext cx="2311031" cy="2268603"/>
            <a:chOff x="6439065" y="1267599"/>
            <a:chExt cx="2683918" cy="2488809"/>
          </a:xfrm>
        </p:grpSpPr>
        <p:sp>
          <p:nvSpPr>
            <p:cNvPr id="15" name="Right Triangle 14"/>
            <p:cNvSpPr/>
            <p:nvPr/>
          </p:nvSpPr>
          <p:spPr>
            <a:xfrm flipH="1">
              <a:off x="6781800" y="1579418"/>
              <a:ext cx="1981200" cy="2133600"/>
            </a:xfrm>
            <a:prstGeom prst="rtTriangl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439065" y="3495902"/>
              <a:ext cx="331257" cy="260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NikoshBAN" pitchFamily="2" charset="0"/>
                  <a:cs typeface="NikoshBAN" pitchFamily="2" charset="0"/>
                </a:rPr>
                <a:t>C</a:t>
              </a:r>
              <a:endParaRPr lang="en-US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802114" y="3477307"/>
              <a:ext cx="320869" cy="260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NikoshBAN" pitchFamily="2" charset="0"/>
                  <a:cs typeface="NikoshBAN" pitchFamily="2" charset="0"/>
                </a:rPr>
                <a:t>B</a:t>
              </a:r>
              <a:endParaRPr lang="en-US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643256" y="1267599"/>
              <a:ext cx="326806" cy="2605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NikoshBAN" pitchFamily="2" charset="0"/>
                  <a:cs typeface="NikoshBAN" pitchFamily="2" charset="0"/>
                </a:rPr>
                <a:t>A</a:t>
              </a:r>
              <a:endParaRPr lang="en-US" b="1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8583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  <p:bldP spid="10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4177</TotalTime>
  <Words>3432</Words>
  <Application>Microsoft Office PowerPoint</Application>
  <PresentationFormat>On-screen Show (4:3)</PresentationFormat>
  <Paragraphs>423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স্বাগতম</vt:lpstr>
      <vt:lpstr>পরিচিতি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SMART VIEW</dc:creator>
  <cp:lastModifiedBy>SMART VIEW</cp:lastModifiedBy>
  <cp:revision>375</cp:revision>
  <dcterms:created xsi:type="dcterms:W3CDTF">2006-08-16T00:00:00Z</dcterms:created>
  <dcterms:modified xsi:type="dcterms:W3CDTF">2019-04-14T10:13:41Z</dcterms:modified>
</cp:coreProperties>
</file>